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6"/>
  </p:notesMasterIdLst>
  <p:sldIdLst>
    <p:sldId id="256" r:id="rId2"/>
    <p:sldId id="257" r:id="rId3"/>
    <p:sldId id="306" r:id="rId4"/>
    <p:sldId id="260" r:id="rId5"/>
    <p:sldId id="307" r:id="rId6"/>
    <p:sldId id="263" r:id="rId7"/>
    <p:sldId id="265" r:id="rId8"/>
    <p:sldId id="267" r:id="rId9"/>
    <p:sldId id="264" r:id="rId10"/>
    <p:sldId id="266" r:id="rId11"/>
    <p:sldId id="308" r:id="rId12"/>
    <p:sldId id="268" r:id="rId13"/>
    <p:sldId id="269" r:id="rId14"/>
    <p:sldId id="270" r:id="rId15"/>
  </p:sldIdLst>
  <p:sldSz cx="9144000" cy="5143500" type="screen16x9"/>
  <p:notesSz cx="6858000" cy="9144000"/>
  <p:embeddedFontLst>
    <p:embeddedFont>
      <p:font typeface="Poppins" panose="00000500000000000000" pitchFamily="2" charset="0"/>
      <p:regular r:id="rId17"/>
      <p:bold r:id="rId18"/>
      <p:italic r:id="rId19"/>
      <p:boldItalic r:id="rId20"/>
    </p:embeddedFont>
    <p:embeddedFont>
      <p:font typeface="Poppins SemiBold" panose="000007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D77099-1035-44CB-8F32-FF4B16C17F3B}">
  <a:tblStyle styleId="{8ED77099-1035-44CB-8F32-FF4B16C17F3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jpg>
</file>

<file path=ppt/media/image10.jpg>
</file>

<file path=ppt/media/image11.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71403311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37645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dbec4be8f2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dbec4be8f2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02965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dbc6d061bb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dbc6d061bb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08227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dbc6d061bb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dbc6d061bb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4343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78244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23909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eae4b7e19_4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eae4b7e19_4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7228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22000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b6b0abc02f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b6b0abc02f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419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dbc6d061bb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dbc6d061bb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5773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b6b0abc02f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b6b0abc02f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1029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deae4b7e19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deae4b7e1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34413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7200" y="-11650"/>
            <a:ext cx="9198400" cy="5166800"/>
          </a:xfrm>
          <a:prstGeom prst="rect">
            <a:avLst/>
          </a:prstGeom>
          <a:noFill/>
          <a:ln>
            <a:noFill/>
          </a:ln>
        </p:spPr>
      </p:pic>
      <p:sp>
        <p:nvSpPr>
          <p:cNvPr id="10" name="Google Shape;10;p2"/>
          <p:cNvSpPr txBox="1">
            <a:spLocks noGrp="1"/>
          </p:cNvSpPr>
          <p:nvPr>
            <p:ph type="ctrTitle"/>
          </p:nvPr>
        </p:nvSpPr>
        <p:spPr>
          <a:xfrm>
            <a:off x="1345800" y="1143300"/>
            <a:ext cx="6452400" cy="2451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191919"/>
              </a:buClr>
              <a:buSzPts val="5200"/>
              <a:buNone/>
              <a:defRPr sz="4500">
                <a:latin typeface="Poppins SemiBold"/>
                <a:ea typeface="Poppins SemiBold"/>
                <a:cs typeface="Poppins SemiBold"/>
                <a:sym typeface="Poppins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198600" y="3594300"/>
            <a:ext cx="4746600" cy="405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4">
  <p:cSld name="CUSTOM_12_1_1_2">
    <p:bg>
      <p:bgPr>
        <a:solidFill>
          <a:schemeClr val="lt1"/>
        </a:solidFill>
        <a:effectLst/>
      </p:bgPr>
    </p:bg>
    <p:spTree>
      <p:nvGrpSpPr>
        <p:cNvPr id="1" name="Shape 153"/>
        <p:cNvGrpSpPr/>
        <p:nvPr/>
      </p:nvGrpSpPr>
      <p:grpSpPr>
        <a:xfrm>
          <a:off x="0" y="0"/>
          <a:ext cx="0" cy="0"/>
          <a:chOff x="0" y="0"/>
          <a:chExt cx="0" cy="0"/>
        </a:xfrm>
      </p:grpSpPr>
      <p:pic>
        <p:nvPicPr>
          <p:cNvPr id="154" name="Google Shape;154;p29"/>
          <p:cNvPicPr preferRelativeResize="0"/>
          <p:nvPr/>
        </p:nvPicPr>
        <p:blipFill rotWithShape="1">
          <a:blip r:embed="rId2">
            <a:alphaModFix/>
          </a:blip>
          <a:srcRect t="59" b="59"/>
          <a:stretch/>
        </p:blipFill>
        <p:spPr>
          <a:xfrm>
            <a:off x="-29125" y="-16350"/>
            <a:ext cx="9221250" cy="5176199"/>
          </a:xfrm>
          <a:prstGeom prst="rect">
            <a:avLst/>
          </a:prstGeom>
          <a:noFill/>
          <a:ln>
            <a:noFill/>
          </a:ln>
        </p:spPr>
      </p:pic>
      <p:sp>
        <p:nvSpPr>
          <p:cNvPr id="155" name="Google Shape;155;p29"/>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56"/>
        <p:cNvGrpSpPr/>
        <p:nvPr/>
      </p:nvGrpSpPr>
      <p:grpSpPr>
        <a:xfrm>
          <a:off x="0" y="0"/>
          <a:ext cx="0" cy="0"/>
          <a:chOff x="0" y="0"/>
          <a:chExt cx="0" cy="0"/>
        </a:xfrm>
      </p:grpSpPr>
      <p:pic>
        <p:nvPicPr>
          <p:cNvPr id="157" name="Google Shape;157;p30"/>
          <p:cNvPicPr preferRelativeResize="0"/>
          <p:nvPr/>
        </p:nvPicPr>
        <p:blipFill rotWithShape="1">
          <a:blip r:embed="rId2">
            <a:alphaModFix/>
          </a:blip>
          <a:srcRect t="59" b="59"/>
          <a:stretch/>
        </p:blipFill>
        <p:spPr>
          <a:xfrm>
            <a:off x="-34950" y="-19624"/>
            <a:ext cx="9232875" cy="5182749"/>
          </a:xfrm>
          <a:prstGeom prst="rect">
            <a:avLst/>
          </a:prstGeom>
          <a:noFill/>
          <a:ln>
            <a:noFill/>
          </a:ln>
        </p:spPr>
      </p:pic>
      <p:sp>
        <p:nvSpPr>
          <p:cNvPr id="158" name="Google Shape;158;p30"/>
          <p:cNvSpPr/>
          <p:nvPr/>
        </p:nvSpPr>
        <p:spPr>
          <a:xfrm>
            <a:off x="360000" y="360000"/>
            <a:ext cx="8424000" cy="4423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159"/>
        <p:cNvGrpSpPr/>
        <p:nvPr/>
      </p:nvGrpSpPr>
      <p:grpSpPr>
        <a:xfrm>
          <a:off x="0" y="0"/>
          <a:ext cx="0" cy="0"/>
          <a:chOff x="0" y="0"/>
          <a:chExt cx="0" cy="0"/>
        </a:xfrm>
      </p:grpSpPr>
      <p:pic>
        <p:nvPicPr>
          <p:cNvPr id="160" name="Google Shape;160;p31"/>
          <p:cNvPicPr preferRelativeResize="0"/>
          <p:nvPr/>
        </p:nvPicPr>
        <p:blipFill rotWithShape="1">
          <a:blip r:embed="rId2">
            <a:alphaModFix/>
          </a:blip>
          <a:srcRect/>
          <a:stretch/>
        </p:blipFill>
        <p:spPr>
          <a:xfrm flipH="1">
            <a:off x="-40776" y="-18375"/>
            <a:ext cx="9208151" cy="51750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161"/>
        <p:cNvGrpSpPr/>
        <p:nvPr/>
      </p:nvGrpSpPr>
      <p:grpSpPr>
        <a:xfrm>
          <a:off x="0" y="0"/>
          <a:ext cx="0" cy="0"/>
          <a:chOff x="0" y="0"/>
          <a:chExt cx="0" cy="0"/>
        </a:xfrm>
      </p:grpSpPr>
      <p:pic>
        <p:nvPicPr>
          <p:cNvPr id="162" name="Google Shape;162;p32"/>
          <p:cNvPicPr preferRelativeResize="0"/>
          <p:nvPr/>
        </p:nvPicPr>
        <p:blipFill>
          <a:blip r:embed="rId2">
            <a:alphaModFix/>
          </a:blip>
          <a:stretch>
            <a:fillRect/>
          </a:stretch>
        </p:blipFill>
        <p:spPr>
          <a:xfrm>
            <a:off x="-27200" y="-11650"/>
            <a:ext cx="9198400" cy="5166800"/>
          </a:xfrm>
          <a:prstGeom prst="rect">
            <a:avLst/>
          </a:prstGeom>
          <a:noFill/>
          <a:ln>
            <a:noFill/>
          </a:ln>
        </p:spPr>
      </p:pic>
      <p:pic>
        <p:nvPicPr>
          <p:cNvPr id="163" name="Google Shape;163;p32"/>
          <p:cNvPicPr preferRelativeResize="0"/>
          <p:nvPr/>
        </p:nvPicPr>
        <p:blipFill rotWithShape="1">
          <a:blip r:embed="rId3">
            <a:alphaModFix/>
          </a:blip>
          <a:srcRect/>
          <a:stretch/>
        </p:blipFill>
        <p:spPr>
          <a:xfrm rot="10800000">
            <a:off x="-49551" y="-23300"/>
            <a:ext cx="9225701" cy="518487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t="29" b="19"/>
          <a:stretch/>
        </p:blipFill>
        <p:spPr>
          <a:xfrm>
            <a:off x="-23300" y="-9475"/>
            <a:ext cx="9190601" cy="5162450"/>
          </a:xfrm>
          <a:prstGeom prst="rect">
            <a:avLst/>
          </a:prstGeom>
          <a:noFill/>
          <a:ln>
            <a:noFill/>
          </a:ln>
        </p:spPr>
      </p:pic>
      <p:sp>
        <p:nvSpPr>
          <p:cNvPr id="19" name="Google Shape;19;p4"/>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0" name="Google Shape;20;p4"/>
          <p:cNvSpPr txBox="1">
            <a:spLocks noGrp="1"/>
          </p:cNvSpPr>
          <p:nvPr>
            <p:ph type="body" idx="1"/>
          </p:nvPr>
        </p:nvSpPr>
        <p:spPr>
          <a:xfrm>
            <a:off x="720000" y="1065500"/>
            <a:ext cx="7704000" cy="3537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rgbClr val="434343"/>
              </a:buClr>
              <a:buSzPts val="1400"/>
              <a:buChar char="●"/>
              <a:defRPr sz="12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27"/>
        <p:cNvGrpSpPr/>
        <p:nvPr/>
      </p:nvGrpSpPr>
      <p:grpSpPr>
        <a:xfrm>
          <a:off x="0" y="0"/>
          <a:ext cx="0" cy="0"/>
          <a:chOff x="0" y="0"/>
          <a:chExt cx="0" cy="0"/>
        </a:xfrm>
      </p:grpSpPr>
      <p:pic>
        <p:nvPicPr>
          <p:cNvPr id="28" name="Google Shape;28;p6"/>
          <p:cNvPicPr preferRelativeResize="0"/>
          <p:nvPr/>
        </p:nvPicPr>
        <p:blipFill>
          <a:blip r:embed="rId2">
            <a:alphaModFix/>
          </a:blip>
          <a:stretch>
            <a:fillRect/>
          </a:stretch>
        </p:blipFill>
        <p:spPr>
          <a:xfrm>
            <a:off x="-23300" y="-13075"/>
            <a:ext cx="9209599" cy="5169651"/>
          </a:xfrm>
          <a:prstGeom prst="rect">
            <a:avLst/>
          </a:prstGeom>
          <a:noFill/>
          <a:ln>
            <a:noFill/>
          </a:ln>
        </p:spPr>
      </p:pic>
      <p:sp>
        <p:nvSpPr>
          <p:cNvPr id="29" name="Google Shape;29;p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p:cNvPicPr preferRelativeResize="0"/>
          <p:nvPr/>
        </p:nvPicPr>
        <p:blipFill rotWithShape="1">
          <a:blip r:embed="rId2">
            <a:alphaModFix/>
          </a:blip>
          <a:srcRect l="59" r="59"/>
          <a:stretch/>
        </p:blipFill>
        <p:spPr>
          <a:xfrm>
            <a:off x="-35900" y="-13010"/>
            <a:ext cx="9198401" cy="5169520"/>
          </a:xfrm>
          <a:prstGeom prst="rect">
            <a:avLst/>
          </a:prstGeom>
          <a:noFill/>
          <a:ln>
            <a:noFill/>
          </a:ln>
        </p:spPr>
      </p:pic>
      <p:sp>
        <p:nvSpPr>
          <p:cNvPr id="32" name="Google Shape;32;p7"/>
          <p:cNvSpPr txBox="1">
            <a:spLocks noGrp="1"/>
          </p:cNvSpPr>
          <p:nvPr>
            <p:ph type="body" idx="1"/>
          </p:nvPr>
        </p:nvSpPr>
        <p:spPr>
          <a:xfrm>
            <a:off x="1105025" y="1402600"/>
            <a:ext cx="5395500" cy="2801100"/>
          </a:xfrm>
          <a:prstGeom prst="rect">
            <a:avLst/>
          </a:prstGeom>
        </p:spPr>
        <p:txBody>
          <a:bodyPr spcFirstLastPara="1" wrap="square" lIns="91425" tIns="91425" rIns="91425" bIns="91425" anchor="ctr"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33" name="Google Shape;33;p7"/>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1">
    <p:bg>
      <p:bgPr>
        <a:solidFill>
          <a:schemeClr val="lt1"/>
        </a:solidFill>
        <a:effectLst/>
      </p:bgPr>
    </p:bg>
    <p:spTree>
      <p:nvGrpSpPr>
        <p:cNvPr id="1" name="Shape 63"/>
        <p:cNvGrpSpPr/>
        <p:nvPr/>
      </p:nvGrpSpPr>
      <p:grpSpPr>
        <a:xfrm>
          <a:off x="0" y="0"/>
          <a:ext cx="0" cy="0"/>
          <a:chOff x="0" y="0"/>
          <a:chExt cx="0" cy="0"/>
        </a:xfrm>
      </p:grpSpPr>
      <p:pic>
        <p:nvPicPr>
          <p:cNvPr id="64" name="Google Shape;64;p14"/>
          <p:cNvPicPr preferRelativeResize="0"/>
          <p:nvPr/>
        </p:nvPicPr>
        <p:blipFill rotWithShape="1">
          <a:blip r:embed="rId2">
            <a:alphaModFix/>
          </a:blip>
          <a:srcRect t="59" b="59"/>
          <a:stretch/>
        </p:blipFill>
        <p:spPr>
          <a:xfrm>
            <a:off x="-35425" y="-19885"/>
            <a:ext cx="9198401" cy="5163386"/>
          </a:xfrm>
          <a:prstGeom prst="rect">
            <a:avLst/>
          </a:prstGeom>
          <a:noFill/>
          <a:ln>
            <a:noFill/>
          </a:ln>
        </p:spPr>
      </p:pic>
      <p:sp>
        <p:nvSpPr>
          <p:cNvPr id="65" name="Google Shape;65;p14"/>
          <p:cNvSpPr txBox="1">
            <a:spLocks noGrp="1"/>
          </p:cNvSpPr>
          <p:nvPr>
            <p:ph type="title"/>
          </p:nvPr>
        </p:nvSpPr>
        <p:spPr>
          <a:xfrm>
            <a:off x="928425" y="2880150"/>
            <a:ext cx="4394400" cy="600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6" name="Google Shape;66;p14"/>
          <p:cNvSpPr txBox="1">
            <a:spLocks noGrp="1"/>
          </p:cNvSpPr>
          <p:nvPr>
            <p:ph type="subTitle" idx="1"/>
          </p:nvPr>
        </p:nvSpPr>
        <p:spPr>
          <a:xfrm>
            <a:off x="928425" y="1663050"/>
            <a:ext cx="4394400" cy="1217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
  <p:cSld name="CUSTOM_6_1">
    <p:spTree>
      <p:nvGrpSpPr>
        <p:cNvPr id="1" name="Shape 106"/>
        <p:cNvGrpSpPr/>
        <p:nvPr/>
      </p:nvGrpSpPr>
      <p:grpSpPr>
        <a:xfrm>
          <a:off x="0" y="0"/>
          <a:ext cx="0" cy="0"/>
          <a:chOff x="0" y="0"/>
          <a:chExt cx="0" cy="0"/>
        </a:xfrm>
      </p:grpSpPr>
      <p:pic>
        <p:nvPicPr>
          <p:cNvPr id="107" name="Google Shape;107;p22"/>
          <p:cNvPicPr preferRelativeResize="0"/>
          <p:nvPr/>
        </p:nvPicPr>
        <p:blipFill rotWithShape="1">
          <a:blip r:embed="rId2">
            <a:alphaModFix/>
          </a:blip>
          <a:srcRect t="59" b="59"/>
          <a:stretch/>
        </p:blipFill>
        <p:spPr>
          <a:xfrm>
            <a:off x="-31125" y="-17475"/>
            <a:ext cx="9225225" cy="5178450"/>
          </a:xfrm>
          <a:prstGeom prst="rect">
            <a:avLst/>
          </a:prstGeom>
          <a:noFill/>
          <a:ln>
            <a:noFill/>
          </a:ln>
        </p:spPr>
      </p:pic>
      <p:sp>
        <p:nvSpPr>
          <p:cNvPr id="108" name="Google Shape;108;p22"/>
          <p:cNvSpPr txBox="1">
            <a:spLocks noGrp="1"/>
          </p:cNvSpPr>
          <p:nvPr>
            <p:ph type="title"/>
          </p:nvPr>
        </p:nvSpPr>
        <p:spPr>
          <a:xfrm>
            <a:off x="1445100" y="1339550"/>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 name="Google Shape;109;p22"/>
          <p:cNvSpPr txBox="1">
            <a:spLocks noGrp="1"/>
          </p:cNvSpPr>
          <p:nvPr>
            <p:ph type="subTitle" idx="1"/>
          </p:nvPr>
        </p:nvSpPr>
        <p:spPr>
          <a:xfrm>
            <a:off x="1445100" y="170732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22"/>
          <p:cNvSpPr txBox="1">
            <a:spLocks noGrp="1"/>
          </p:cNvSpPr>
          <p:nvPr>
            <p:ph type="title" idx="2"/>
          </p:nvPr>
        </p:nvSpPr>
        <p:spPr>
          <a:xfrm>
            <a:off x="5523600" y="1339550"/>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1" name="Google Shape;111;p22"/>
          <p:cNvSpPr txBox="1">
            <a:spLocks noGrp="1"/>
          </p:cNvSpPr>
          <p:nvPr>
            <p:ph type="subTitle" idx="3"/>
          </p:nvPr>
        </p:nvSpPr>
        <p:spPr>
          <a:xfrm>
            <a:off x="5523600" y="170732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22"/>
          <p:cNvSpPr txBox="1">
            <a:spLocks noGrp="1"/>
          </p:cNvSpPr>
          <p:nvPr>
            <p:ph type="title" idx="4"/>
          </p:nvPr>
        </p:nvSpPr>
        <p:spPr>
          <a:xfrm>
            <a:off x="1445100" y="2852075"/>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3" name="Google Shape;113;p22"/>
          <p:cNvSpPr txBox="1">
            <a:spLocks noGrp="1"/>
          </p:cNvSpPr>
          <p:nvPr>
            <p:ph type="subTitle" idx="5"/>
          </p:nvPr>
        </p:nvSpPr>
        <p:spPr>
          <a:xfrm>
            <a:off x="1445100" y="321027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 name="Google Shape;114;p22"/>
          <p:cNvSpPr txBox="1">
            <a:spLocks noGrp="1"/>
          </p:cNvSpPr>
          <p:nvPr>
            <p:ph type="title" idx="6"/>
          </p:nvPr>
        </p:nvSpPr>
        <p:spPr>
          <a:xfrm>
            <a:off x="5523600" y="2852075"/>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5" name="Google Shape;115;p22"/>
          <p:cNvSpPr txBox="1">
            <a:spLocks noGrp="1"/>
          </p:cNvSpPr>
          <p:nvPr>
            <p:ph type="subTitle" idx="7"/>
          </p:nvPr>
        </p:nvSpPr>
        <p:spPr>
          <a:xfrm>
            <a:off x="5523600" y="321027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22"/>
          <p:cNvSpPr txBox="1">
            <a:spLocks noGrp="1"/>
          </p:cNvSpPr>
          <p:nvPr>
            <p:ph type="title" idx="8"/>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12">
    <p:bg>
      <p:bgPr>
        <a:solidFill>
          <a:schemeClr val="lt1"/>
        </a:solidFill>
        <a:effectLst/>
      </p:bgPr>
    </p:bg>
    <p:spTree>
      <p:nvGrpSpPr>
        <p:cNvPr id="1" name="Shape 144"/>
        <p:cNvGrpSpPr/>
        <p:nvPr/>
      </p:nvGrpSpPr>
      <p:grpSpPr>
        <a:xfrm>
          <a:off x="0" y="0"/>
          <a:ext cx="0" cy="0"/>
          <a:chOff x="0" y="0"/>
          <a:chExt cx="0" cy="0"/>
        </a:xfrm>
      </p:grpSpPr>
      <p:pic>
        <p:nvPicPr>
          <p:cNvPr id="145" name="Google Shape;145;p26"/>
          <p:cNvPicPr preferRelativeResize="0"/>
          <p:nvPr/>
        </p:nvPicPr>
        <p:blipFill>
          <a:blip r:embed="rId2">
            <a:alphaModFix/>
          </a:blip>
          <a:stretch>
            <a:fillRect/>
          </a:stretch>
        </p:blipFill>
        <p:spPr>
          <a:xfrm>
            <a:off x="-31125" y="-17475"/>
            <a:ext cx="9225251" cy="5178449"/>
          </a:xfrm>
          <a:prstGeom prst="rect">
            <a:avLst/>
          </a:prstGeom>
          <a:noFill/>
          <a:ln>
            <a:noFill/>
          </a:ln>
        </p:spPr>
      </p:pic>
      <p:sp>
        <p:nvSpPr>
          <p:cNvPr id="146" name="Google Shape;146;p2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CUSTOM_12_1">
    <p:bg>
      <p:bgPr>
        <a:solidFill>
          <a:schemeClr val="lt1"/>
        </a:solidFill>
        <a:effectLst/>
      </p:bgPr>
    </p:bg>
    <p:spTree>
      <p:nvGrpSpPr>
        <p:cNvPr id="1" name="Shape 147"/>
        <p:cNvGrpSpPr/>
        <p:nvPr/>
      </p:nvGrpSpPr>
      <p:grpSpPr>
        <a:xfrm>
          <a:off x="0" y="0"/>
          <a:ext cx="0" cy="0"/>
          <a:chOff x="0" y="0"/>
          <a:chExt cx="0" cy="0"/>
        </a:xfrm>
      </p:grpSpPr>
      <p:pic>
        <p:nvPicPr>
          <p:cNvPr id="148" name="Google Shape;148;p27"/>
          <p:cNvPicPr preferRelativeResize="0"/>
          <p:nvPr/>
        </p:nvPicPr>
        <p:blipFill rotWithShape="1">
          <a:blip r:embed="rId2">
            <a:alphaModFix/>
          </a:blip>
          <a:srcRect t="59" b="59"/>
          <a:stretch/>
        </p:blipFill>
        <p:spPr>
          <a:xfrm>
            <a:off x="-20750" y="-11650"/>
            <a:ext cx="9204499" cy="5166800"/>
          </a:xfrm>
          <a:prstGeom prst="rect">
            <a:avLst/>
          </a:prstGeom>
          <a:noFill/>
          <a:ln>
            <a:noFill/>
          </a:ln>
        </p:spPr>
      </p:pic>
      <p:sp>
        <p:nvSpPr>
          <p:cNvPr id="149" name="Google Shape;149;p27"/>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rtl="0">
              <a:lnSpc>
                <a:spcPct val="115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8" r:id="rId5"/>
    <p:sldLayoutId id="2147483660" r:id="rId6"/>
    <p:sldLayoutId id="2147483668" r:id="rId7"/>
    <p:sldLayoutId id="2147483672" r:id="rId8"/>
    <p:sldLayoutId id="2147483673" r:id="rId9"/>
    <p:sldLayoutId id="2147483675" r:id="rId10"/>
    <p:sldLayoutId id="2147483676" r:id="rId11"/>
    <p:sldLayoutId id="2147483677" r:id="rId12"/>
    <p:sldLayoutId id="2147483678"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35"/>
          <p:cNvSpPr txBox="1">
            <a:spLocks noGrp="1"/>
          </p:cNvSpPr>
          <p:nvPr>
            <p:ph type="ctrTitle"/>
          </p:nvPr>
        </p:nvSpPr>
        <p:spPr>
          <a:xfrm>
            <a:off x="-329609" y="318977"/>
            <a:ext cx="9642235" cy="3236723"/>
          </a:xfrm>
          <a:prstGeom prst="rect">
            <a:avLst/>
          </a:prstGeom>
        </p:spPr>
        <p:txBody>
          <a:bodyPr spcFirstLastPara="1" wrap="square" lIns="91425" tIns="91425" rIns="91425" bIns="91425" anchor="ctr" anchorCtr="0">
            <a:noAutofit/>
          </a:bodyPr>
          <a:lstStyle/>
          <a:p>
            <a:r>
              <a:rPr lang="en-US" dirty="0"/>
              <a:t>Purchasing Intention Prediction</a:t>
            </a:r>
            <a:br>
              <a:rPr lang="en-US" dirty="0"/>
            </a:br>
            <a:r>
              <a:rPr lang="en-US" dirty="0"/>
              <a:t>Using ANN</a:t>
            </a:r>
          </a:p>
        </p:txBody>
      </p:sp>
      <p:sp>
        <p:nvSpPr>
          <p:cNvPr id="173" name="Google Shape;173;p35"/>
          <p:cNvSpPr txBox="1">
            <a:spLocks noGrp="1"/>
          </p:cNvSpPr>
          <p:nvPr>
            <p:ph type="subTitle" idx="1"/>
          </p:nvPr>
        </p:nvSpPr>
        <p:spPr>
          <a:xfrm>
            <a:off x="2786483" y="2857553"/>
            <a:ext cx="3570830" cy="1751893"/>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r>
              <a:rPr lang="en" b="1" dirty="0"/>
              <a:t>Presented by: </a:t>
            </a:r>
          </a:p>
          <a:p>
            <a:pPr marL="0" lvl="0" indent="0" rtl="0">
              <a:spcBef>
                <a:spcPts val="0"/>
              </a:spcBef>
              <a:spcAft>
                <a:spcPts val="0"/>
              </a:spcAft>
              <a:buNone/>
            </a:pPr>
            <a:r>
              <a:rPr lang="en" dirty="0"/>
              <a:t>DILIPKUMR P</a:t>
            </a:r>
          </a:p>
          <a:p>
            <a:pPr marL="0" lvl="0" indent="0" rtl="0">
              <a:spcBef>
                <a:spcPts val="0"/>
              </a:spcBef>
              <a:spcAft>
                <a:spcPts val="0"/>
              </a:spcAft>
              <a:buNone/>
            </a:pPr>
            <a:r>
              <a:rPr lang="en" dirty="0"/>
              <a:t>513121104303</a:t>
            </a:r>
          </a:p>
          <a:p>
            <a:pPr marL="0" lvl="0" indent="0" rtl="0">
              <a:spcBef>
                <a:spcPts val="0"/>
              </a:spcBef>
              <a:spcAft>
                <a:spcPts val="0"/>
              </a:spcAft>
              <a:buNone/>
            </a:pPr>
            <a:r>
              <a:rPr lang="en" dirty="0"/>
              <a:t>III Year CSE</a:t>
            </a:r>
          </a:p>
          <a:p>
            <a:pPr marL="0" lvl="0" indent="0" rtl="0">
              <a:spcBef>
                <a:spcPts val="0"/>
              </a:spcBef>
              <a:spcAft>
                <a:spcPts val="0"/>
              </a:spcAft>
              <a:buNone/>
            </a:pPr>
            <a:r>
              <a:rPr lang="en" dirty="0"/>
              <a:t>TPGIT, Vellore</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6"/>
        <p:cNvGrpSpPr/>
        <p:nvPr/>
      </p:nvGrpSpPr>
      <p:grpSpPr>
        <a:xfrm>
          <a:off x="0" y="0"/>
          <a:ext cx="0" cy="0"/>
          <a:chOff x="0" y="0"/>
          <a:chExt cx="0" cy="0"/>
        </a:xfrm>
      </p:grpSpPr>
      <p:sp>
        <p:nvSpPr>
          <p:cNvPr id="310" name="Google Shape;310;p45"/>
          <p:cNvSpPr txBox="1">
            <a:spLocks noGrp="1"/>
          </p:cNvSpPr>
          <p:nvPr>
            <p:ph type="title"/>
          </p:nvPr>
        </p:nvSpPr>
        <p:spPr>
          <a:xfrm>
            <a:off x="694600" y="441882"/>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RESULTS</a:t>
            </a:r>
            <a:endParaRPr dirty="0"/>
          </a:p>
        </p:txBody>
      </p:sp>
      <p:sp>
        <p:nvSpPr>
          <p:cNvPr id="6" name="TextBox 5">
            <a:extLst>
              <a:ext uri="{FF2B5EF4-FFF2-40B4-BE49-F238E27FC236}">
                <a16:creationId xmlns:a16="http://schemas.microsoft.com/office/drawing/2014/main" id="{466E8FF6-F2D2-4640-92B2-1F8C7819758F}"/>
              </a:ext>
            </a:extLst>
          </p:cNvPr>
          <p:cNvSpPr txBox="1"/>
          <p:nvPr/>
        </p:nvSpPr>
        <p:spPr>
          <a:xfrm>
            <a:off x="694600" y="829340"/>
            <a:ext cx="7407408" cy="4739759"/>
          </a:xfrm>
          <a:prstGeom prst="rect">
            <a:avLst/>
          </a:prstGeom>
          <a:noFill/>
        </p:spPr>
        <p:txBody>
          <a:bodyPr wrap="square">
            <a:spAutoFit/>
          </a:bodyPr>
          <a:lstStyle/>
          <a:p>
            <a:endParaRPr lang="en-US" dirty="0"/>
          </a:p>
          <a:p>
            <a:r>
              <a:rPr lang="en-US" sz="1600" dirty="0"/>
              <a:t>Suppose we have a trained Artificial Neural Network (ANN) model deployed for predicting purchasing intentions based on customer data. The input features include customer demographics (age, gender, income), browsing behavior (time spent on website, pages visited), and past purchase history.</a:t>
            </a:r>
          </a:p>
          <a:p>
            <a:endParaRPr lang="en-US" sz="1600" dirty="0"/>
          </a:p>
          <a:p>
            <a:r>
              <a:rPr lang="en-US" sz="1600" dirty="0"/>
              <a:t>Let's say we receive the following input data for a new customer:</a:t>
            </a:r>
          </a:p>
          <a:p>
            <a:endParaRPr lang="en-US" sz="1600" dirty="0"/>
          </a:p>
          <a:p>
            <a:r>
              <a:rPr lang="en-US" sz="1600" dirty="0"/>
              <a:t>- Age: 35</a:t>
            </a:r>
          </a:p>
          <a:p>
            <a:r>
              <a:rPr lang="en-US" sz="1600" dirty="0"/>
              <a:t>- Gender: Female</a:t>
            </a:r>
          </a:p>
          <a:p>
            <a:r>
              <a:rPr lang="en-US" sz="1600" dirty="0"/>
              <a:t>- Income: $60,000</a:t>
            </a:r>
          </a:p>
          <a:p>
            <a:r>
              <a:rPr lang="en-US" sz="1600" dirty="0"/>
              <a:t>- Time spent on website (minutes): 20</a:t>
            </a:r>
          </a:p>
          <a:p>
            <a:r>
              <a:rPr lang="en-US" sz="1600" dirty="0"/>
              <a:t>- Number of pages visited: 5</a:t>
            </a:r>
          </a:p>
          <a:p>
            <a:r>
              <a:rPr lang="en-US" sz="1600" dirty="0"/>
              <a:t>- Past purchase history: Yes</a:t>
            </a:r>
          </a:p>
          <a:p>
            <a:r>
              <a:rPr lang="en-US" sz="1600" dirty="0"/>
              <a:t>We preprocess this input data according to the preprocessing steps used during training (e.g., scaling numerical features, encoding categorical variables) and pass it through the deployed model.</a:t>
            </a:r>
          </a:p>
          <a:p>
            <a:endParaRPr lang="en-US" sz="1600" dirty="0"/>
          </a:p>
          <a:p>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75AF3E-9716-42DE-9ED7-F7E8C653CFA9}"/>
              </a:ext>
            </a:extLst>
          </p:cNvPr>
          <p:cNvSpPr txBox="1"/>
          <p:nvPr/>
        </p:nvSpPr>
        <p:spPr>
          <a:xfrm>
            <a:off x="425302" y="397931"/>
            <a:ext cx="6379535" cy="3785652"/>
          </a:xfrm>
          <a:prstGeom prst="rect">
            <a:avLst/>
          </a:prstGeom>
          <a:noFill/>
        </p:spPr>
        <p:txBody>
          <a:bodyPr wrap="square">
            <a:spAutoFit/>
          </a:bodyPr>
          <a:lstStyle/>
          <a:p>
            <a:r>
              <a:rPr lang="en-US" sz="1600" b="1" dirty="0"/>
              <a:t>After processing, the model predicts the customer's purchasing intention as follows:</a:t>
            </a:r>
          </a:p>
          <a:p>
            <a:endParaRPr lang="en-US" sz="1600" dirty="0"/>
          </a:p>
          <a:p>
            <a:r>
              <a:rPr lang="en-US" sz="1600" dirty="0"/>
              <a:t>- Predicted Purchasing Intention: High (or 1)</a:t>
            </a:r>
          </a:p>
          <a:p>
            <a:endParaRPr lang="en-US" sz="1600" dirty="0"/>
          </a:p>
          <a:p>
            <a:r>
              <a:rPr lang="en-US" sz="1600" dirty="0"/>
              <a:t>This prediction indicates that the customer is likely to make a purchase based on the input data and the patterns learned by the trained ANN model during training.</a:t>
            </a:r>
          </a:p>
          <a:p>
            <a:endParaRPr lang="en-US" sz="1600" dirty="0"/>
          </a:p>
          <a:p>
            <a:r>
              <a:rPr lang="en-US" sz="1600" dirty="0"/>
              <a:t>In a real-world scenario, the result would be obtained through an API call to the deployed model, which would return the predicted purchasing intention as part of the response. The prediction can then be used for decision-making, such as targeted marketing campaigns, personalized recommendations, or customer segmentation strategies.</a:t>
            </a:r>
          </a:p>
        </p:txBody>
      </p:sp>
    </p:spTree>
    <p:extLst>
      <p:ext uri="{BB962C8B-B14F-4D97-AF65-F5344CB8AC3E}">
        <p14:creationId xmlns:p14="http://schemas.microsoft.com/office/powerpoint/2010/main" val="3669678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20" name="Google Shape;310;p45"/>
          <p:cNvSpPr txBox="1">
            <a:spLocks noGrp="1"/>
          </p:cNvSpPr>
          <p:nvPr>
            <p:ph type="title"/>
          </p:nvPr>
        </p:nvSpPr>
        <p:spPr>
          <a:xfrm>
            <a:off x="694600" y="2987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OUTPUT</a:t>
            </a:r>
            <a:endParaRPr dirty="0"/>
          </a:p>
        </p:txBody>
      </p:sp>
      <p:sp>
        <p:nvSpPr>
          <p:cNvPr id="4" name="Rectangle 2">
            <a:extLst>
              <a:ext uri="{FF2B5EF4-FFF2-40B4-BE49-F238E27FC236}">
                <a16:creationId xmlns:a16="http://schemas.microsoft.com/office/drawing/2014/main" id="{F73EFE31-D31F-490E-A947-2DA52D5B92BA}"/>
              </a:ext>
            </a:extLst>
          </p:cNvPr>
          <p:cNvSpPr>
            <a:spLocks noChangeArrowheads="1"/>
          </p:cNvSpPr>
          <p:nvPr/>
        </p:nvSpPr>
        <p:spPr bwMode="auto">
          <a:xfrm>
            <a:off x="563526" y="1040651"/>
            <a:ext cx="6889897" cy="29238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i="0" u="none" strike="noStrike" cap="none" normalizeH="0" baseline="0" dirty="0">
                <a:ln>
                  <a:noFill/>
                </a:ln>
                <a:solidFill>
                  <a:schemeClr val="tx1"/>
                </a:solidFill>
                <a:effectLst/>
                <a:latin typeface="Arial Unicode MS"/>
              </a:rPr>
              <a:t>Confusion matrix: [[1958 97] [ 180 231]] Accuracy: 88.77%</a:t>
            </a:r>
            <a:r>
              <a:rPr kumimoji="0" lang="en-US" altLang="en-US" sz="1900" i="0" u="none" strike="noStrike" cap="none" normalizeH="0" baseline="0" dirty="0">
                <a:ln>
                  <a:noFill/>
                </a:ln>
                <a:solidFill>
                  <a:schemeClr val="tx1"/>
                </a:solidFill>
                <a:effectLst/>
              </a:rPr>
              <a:t> </a:t>
            </a:r>
            <a:endParaRPr kumimoji="0" lang="en-US" altLang="en-US" sz="1900" i="0" u="none" strike="noStrike" cap="none" normalizeH="0" baseline="0" dirty="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750E9205-3812-44CB-BB0C-653E2D571BE4}"/>
              </a:ext>
            </a:extLst>
          </p:cNvPr>
          <p:cNvSpPr txBox="1"/>
          <p:nvPr/>
        </p:nvSpPr>
        <p:spPr>
          <a:xfrm>
            <a:off x="925033" y="1499289"/>
            <a:ext cx="6411432" cy="3139321"/>
          </a:xfrm>
          <a:prstGeom prst="rect">
            <a:avLst/>
          </a:prstGeom>
          <a:noFill/>
        </p:spPr>
        <p:txBody>
          <a:bodyPr wrap="square">
            <a:spAutoFit/>
          </a:bodyPr>
          <a:lstStyle/>
          <a:p>
            <a:pPr algn="l"/>
            <a:r>
              <a:rPr lang="en-US" sz="1800" b="1" i="0" dirty="0">
                <a:effectLst/>
                <a:latin typeface="system-ui"/>
              </a:rPr>
              <a:t>Result analysis</a:t>
            </a:r>
          </a:p>
          <a:p>
            <a:pPr algn="l"/>
            <a:r>
              <a:rPr lang="en-US" sz="1800" b="0" i="0" dirty="0">
                <a:effectLst/>
                <a:latin typeface="system-ui"/>
              </a:rPr>
              <a:t>The confusion matrix reveals that we are able to identify both type of visitors, visitors that are going to generate revenue and visitors that are not going to. We can use this information as follows:</a:t>
            </a:r>
          </a:p>
          <a:p>
            <a:pPr algn="l">
              <a:buFont typeface="+mj-lt"/>
              <a:buAutoNum type="arabicPeriod"/>
            </a:pPr>
            <a:r>
              <a:rPr lang="en-US" sz="1800" b="0" i="0" dirty="0">
                <a:effectLst/>
                <a:latin typeface="system-ui"/>
              </a:rPr>
              <a:t>Once we are able to identify that someone is going to generate revenue, we do not need to provide any coupons, rather we can give the visitors special points which they can use the next time they visit.</a:t>
            </a:r>
          </a:p>
          <a:p>
            <a:pPr algn="l">
              <a:buFont typeface="+mj-lt"/>
              <a:buAutoNum type="arabicPeriod"/>
            </a:pPr>
            <a:r>
              <a:rPr lang="en-US" sz="1800" b="0" i="0" dirty="0">
                <a:effectLst/>
                <a:latin typeface="system-ui"/>
              </a:rPr>
              <a:t>The visitors that are unlikely to make a purchase can be provided with discount coupons so that they are more likely to make a purchase.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48"/>
          <p:cNvSpPr txBox="1">
            <a:spLocks noGrp="1"/>
          </p:cNvSpPr>
          <p:nvPr>
            <p:ph type="title"/>
          </p:nvPr>
        </p:nvSpPr>
        <p:spPr>
          <a:xfrm>
            <a:off x="720000" y="8067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a:t>
            </a:r>
            <a:endParaRPr dirty="0"/>
          </a:p>
        </p:txBody>
      </p:sp>
      <p:sp>
        <p:nvSpPr>
          <p:cNvPr id="2" name="Rectangle 1"/>
          <p:cNvSpPr/>
          <p:nvPr/>
        </p:nvSpPr>
        <p:spPr>
          <a:xfrm>
            <a:off x="720000" y="1518444"/>
            <a:ext cx="8170000" cy="2554545"/>
          </a:xfrm>
          <a:prstGeom prst="rect">
            <a:avLst/>
          </a:prstGeom>
        </p:spPr>
        <p:txBody>
          <a:bodyPr wrap="square">
            <a:spAutoFit/>
          </a:bodyPr>
          <a:lstStyle/>
          <a:p>
            <a:pPr algn="just"/>
            <a:r>
              <a:rPr lang="en-US" sz="2000" dirty="0"/>
              <a:t>	In conclusion, developing and deploying a purchasing intention prediction system using Artificial Neural Networks (ANNs) can be highly beneficial for businesses in various industries. By leveraging historical customer data and advanced machine learning techniques, such as ANN models, organizations can gain valuable insights into customer behavior and make data-driven decisions to improve sales, marketing strategies, and overall customer satisfaction.</a:t>
            </a:r>
          </a:p>
          <a:p>
            <a:pPr algn="just"/>
            <a:endParaRPr lang="en-US" sz="2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62" name="Google Shape;462;p49"/>
          <p:cNvSpPr txBox="1">
            <a:spLocks noGrp="1"/>
          </p:cNvSpPr>
          <p:nvPr>
            <p:ph type="title" idx="8"/>
          </p:nvPr>
        </p:nvSpPr>
        <p:spPr>
          <a:xfrm>
            <a:off x="758100" y="2860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REFERENCES</a:t>
            </a:r>
            <a:endParaRPr dirty="0"/>
          </a:p>
        </p:txBody>
      </p:sp>
      <p:sp>
        <p:nvSpPr>
          <p:cNvPr id="10" name="Rectangle 9"/>
          <p:cNvSpPr/>
          <p:nvPr/>
        </p:nvSpPr>
        <p:spPr>
          <a:xfrm>
            <a:off x="758100" y="861700"/>
            <a:ext cx="8754435" cy="3493264"/>
          </a:xfrm>
          <a:prstGeom prst="rect">
            <a:avLst/>
          </a:prstGeom>
        </p:spPr>
        <p:txBody>
          <a:bodyPr wrap="square">
            <a:spAutoFit/>
          </a:bodyPr>
          <a:lstStyle/>
          <a:p>
            <a:pPr marL="342900" indent="-342900">
              <a:buFont typeface="+mj-lt"/>
              <a:buAutoNum type="arabicPeriod"/>
            </a:pPr>
            <a:r>
              <a:rPr lang="en-US" sz="1700" dirty="0"/>
              <a:t>K. M. Hasib, F. Rahman, R. </a:t>
            </a:r>
            <a:r>
              <a:rPr lang="en-US" sz="1700" dirty="0" err="1"/>
              <a:t>Hasnat</a:t>
            </a:r>
            <a:r>
              <a:rPr lang="en-US" sz="1700" dirty="0"/>
              <a:t> and M. G. R. </a:t>
            </a:r>
            <a:r>
              <a:rPr lang="en-US" sz="1700" dirty="0" err="1"/>
              <a:t>Alam</a:t>
            </a:r>
            <a:r>
              <a:rPr lang="en-US" sz="1700" dirty="0"/>
              <a:t>, "A Machine Learning and Explainable AI Approach for Predicting Secondary School Student Performance," 2022 IEEE 12th Annual Computing and Communication Workshop and Conference (CCWC), Las Vegas, NV, USA, 2022, pp. 0399-0405, </a:t>
            </a:r>
            <a:r>
              <a:rPr lang="en-US" sz="1700" dirty="0" err="1"/>
              <a:t>doi</a:t>
            </a:r>
            <a:r>
              <a:rPr lang="en-US" sz="1700" dirty="0"/>
              <a:t>: 10.1109/CCWC54503.2022.9720806. </a:t>
            </a:r>
          </a:p>
          <a:p>
            <a:pPr marL="342900" indent="-342900">
              <a:buFont typeface="+mj-lt"/>
              <a:buAutoNum type="arabicPeriod"/>
            </a:pPr>
            <a:r>
              <a:rPr lang="en-US" sz="1700" dirty="0"/>
              <a:t>K. M. Hasib, M. I. H. </a:t>
            </a:r>
            <a:r>
              <a:rPr lang="en-US" sz="1700" dirty="0" err="1"/>
              <a:t>Showrov</a:t>
            </a:r>
            <a:r>
              <a:rPr lang="en-US" sz="1700" dirty="0"/>
              <a:t> and A. Das, "Accidental Prone Area Detection in Bangladesh using Machine Learning Model," 2020 3rd International Conference on Computer and Informatics Engineering (IC2IE), Yogyakarta, Indonesia, 2020, pp. 58-62, </a:t>
            </a:r>
            <a:r>
              <a:rPr lang="en-US" sz="1700" dirty="0" err="1"/>
              <a:t>doi</a:t>
            </a:r>
            <a:r>
              <a:rPr lang="en-US" sz="1700" dirty="0"/>
              <a:t>: 10.1109/IC2IE50715.2020.9274581. </a:t>
            </a:r>
          </a:p>
          <a:p>
            <a:pPr marL="342900" indent="-342900">
              <a:buFont typeface="+mj-lt"/>
              <a:buAutoNum type="arabicPeriod"/>
            </a:pPr>
            <a:r>
              <a:rPr lang="en-US" sz="1700" dirty="0"/>
              <a:t>F. S. Shishir, K. M. Hasib, S. </a:t>
            </a:r>
            <a:r>
              <a:rPr lang="en-US" sz="1700" dirty="0" err="1"/>
              <a:t>Sakib</a:t>
            </a:r>
            <a:r>
              <a:rPr lang="en-US" sz="1700" dirty="0"/>
              <a:t>, S. Maitra and F. M. Shah, "De Novo Drug Property Prediction using Graph Convolutional Neural Networks," 2021 IEEE 9th Region 10 Humanitarian Technology Conference (R10-HTC), Bangalore, India, 2021, pp. 01-06, </a:t>
            </a:r>
            <a:r>
              <a:rPr lang="en-US" sz="1700" dirty="0" err="1"/>
              <a:t>doi</a:t>
            </a:r>
            <a:r>
              <a:rPr lang="en-US" sz="1700" dirty="0"/>
              <a:t>: 10.1109/R10-HTC53172.2021.9641611.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720000" y="4898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OUTLINE</a:t>
            </a:r>
            <a:endParaRPr dirty="0"/>
          </a:p>
        </p:txBody>
      </p:sp>
      <p:sp>
        <p:nvSpPr>
          <p:cNvPr id="179" name="Google Shape;179;p36"/>
          <p:cNvSpPr txBox="1">
            <a:spLocks noGrp="1"/>
          </p:cNvSpPr>
          <p:nvPr>
            <p:ph type="body" idx="1"/>
          </p:nvPr>
        </p:nvSpPr>
        <p:spPr>
          <a:xfrm>
            <a:off x="720000" y="1065500"/>
            <a:ext cx="7704000" cy="3537900"/>
          </a:xfrm>
          <a:prstGeom prst="rect">
            <a:avLst/>
          </a:prstGeom>
        </p:spPr>
        <p:txBody>
          <a:bodyPr spcFirstLastPara="1" wrap="square" lIns="91425" tIns="91425" rIns="91425" bIns="91425" anchor="ctr" anchorCtr="0">
            <a:noAutofit/>
          </a:bodyPr>
          <a:lstStyle/>
          <a:p>
            <a:pPr marL="171450" indent="-171450"/>
            <a:r>
              <a:rPr lang="en-US" sz="2800" dirty="0">
                <a:solidFill>
                  <a:schemeClr val="dk1"/>
                </a:solidFill>
              </a:rPr>
              <a:t>Problem Statement</a:t>
            </a:r>
          </a:p>
          <a:p>
            <a:pPr marL="171450" indent="-171450"/>
            <a:r>
              <a:rPr lang="en-US" sz="2800" dirty="0">
                <a:solidFill>
                  <a:schemeClr val="dk1"/>
                </a:solidFill>
              </a:rPr>
              <a:t>Proposed Solution</a:t>
            </a:r>
          </a:p>
          <a:p>
            <a:pPr marL="171450" indent="-171450"/>
            <a:r>
              <a:rPr lang="en-US" sz="2800" dirty="0">
                <a:solidFill>
                  <a:schemeClr val="dk1"/>
                </a:solidFill>
              </a:rPr>
              <a:t>System Development Approach</a:t>
            </a:r>
          </a:p>
          <a:p>
            <a:pPr marL="171450" indent="-171450"/>
            <a:r>
              <a:rPr lang="en-US" sz="2800" dirty="0">
                <a:solidFill>
                  <a:schemeClr val="dk1"/>
                </a:solidFill>
              </a:rPr>
              <a:t>Algorithm and Deployment</a:t>
            </a:r>
          </a:p>
          <a:p>
            <a:pPr marL="171450" indent="-171450"/>
            <a:r>
              <a:rPr lang="en-US" sz="2800" dirty="0">
                <a:solidFill>
                  <a:schemeClr val="dk1"/>
                </a:solidFill>
              </a:rPr>
              <a:t>Result</a:t>
            </a:r>
          </a:p>
          <a:p>
            <a:pPr marL="171450" indent="-171450"/>
            <a:r>
              <a:rPr lang="en-US" sz="2800" dirty="0">
                <a:solidFill>
                  <a:schemeClr val="dk1"/>
                </a:solidFill>
              </a:rPr>
              <a:t>Conclusion</a:t>
            </a:r>
          </a:p>
          <a:p>
            <a:pPr marL="171450" indent="-171450"/>
            <a:r>
              <a:rPr lang="en-US" sz="2800" dirty="0">
                <a:solidFill>
                  <a:schemeClr val="dk1"/>
                </a:solidFill>
              </a:rPr>
              <a:t>References</a:t>
            </a:r>
            <a:endParaRPr sz="2800" dirty="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720000" y="489800"/>
            <a:ext cx="6343200" cy="575700"/>
          </a:xfrm>
          <a:prstGeom prst="rect">
            <a:avLst/>
          </a:prstGeom>
        </p:spPr>
        <p:txBody>
          <a:bodyPr spcFirstLastPara="1" wrap="square" lIns="91425" tIns="91425" rIns="91425" bIns="91425" anchor="ctr" anchorCtr="0">
            <a:noAutofit/>
          </a:bodyPr>
          <a:lstStyle/>
          <a:p>
            <a:pPr lvl="0"/>
            <a:r>
              <a:rPr lang="en-US" sz="3200" dirty="0"/>
              <a:t>PROBLEM STATEMENT</a:t>
            </a:r>
            <a:endParaRPr dirty="0"/>
          </a:p>
        </p:txBody>
      </p:sp>
      <p:sp>
        <p:nvSpPr>
          <p:cNvPr id="5" name="TextBox 4"/>
          <p:cNvSpPr txBox="1"/>
          <p:nvPr/>
        </p:nvSpPr>
        <p:spPr>
          <a:xfrm>
            <a:off x="720000" y="1280800"/>
            <a:ext cx="7928700" cy="3477875"/>
          </a:xfrm>
          <a:prstGeom prst="rect">
            <a:avLst/>
          </a:prstGeom>
          <a:noFill/>
        </p:spPr>
        <p:txBody>
          <a:bodyPr wrap="square" rtlCol="0">
            <a:spAutoFit/>
          </a:bodyPr>
          <a:lstStyle/>
          <a:p>
            <a:pPr algn="just"/>
            <a:r>
              <a:rPr lang="en-US" sz="2000" dirty="0"/>
              <a:t>	</a:t>
            </a:r>
          </a:p>
          <a:p>
            <a:pPr algn="just"/>
            <a:r>
              <a:rPr lang="en-US" sz="2000" dirty="0"/>
              <a:t>                               Develop an Artificial Neural Network (ANN) model to predict purchasing intentions of customers based on historical data. The dataset contains features such as customer demographics, browsing behavior, past purchase history, and other relevant attributes. The goal is to build a model that accurately classifies customers into two categories: those likely to make a purchase and those unlikely to make a purchase. The model's performance will be evaluated based on metrics like accuracy, precision, recall, and F1 score, using a suitable training and testing strategy.</a:t>
            </a:r>
          </a:p>
        </p:txBody>
      </p:sp>
    </p:spTree>
    <p:extLst>
      <p:ext uri="{BB962C8B-B14F-4D97-AF65-F5344CB8AC3E}">
        <p14:creationId xmlns:p14="http://schemas.microsoft.com/office/powerpoint/2010/main" val="23138825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9"/>
          <p:cNvSpPr txBox="1">
            <a:spLocks noGrp="1"/>
          </p:cNvSpPr>
          <p:nvPr>
            <p:ph type="title"/>
          </p:nvPr>
        </p:nvSpPr>
        <p:spPr>
          <a:xfrm>
            <a:off x="97320" y="358850"/>
            <a:ext cx="6343200" cy="56618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PROPOSED SOLUTION</a:t>
            </a:r>
            <a:endParaRPr dirty="0"/>
          </a:p>
        </p:txBody>
      </p:sp>
      <p:sp>
        <p:nvSpPr>
          <p:cNvPr id="209" name="Google Shape;209;p39"/>
          <p:cNvSpPr txBox="1">
            <a:spLocks noGrp="1"/>
          </p:cNvSpPr>
          <p:nvPr>
            <p:ph type="body" idx="1"/>
          </p:nvPr>
        </p:nvSpPr>
        <p:spPr>
          <a:xfrm>
            <a:off x="265814" y="925034"/>
            <a:ext cx="7357730" cy="3944678"/>
          </a:xfrm>
          <a:prstGeom prst="rect">
            <a:avLst/>
          </a:prstGeom>
        </p:spPr>
        <p:txBody>
          <a:bodyPr spcFirstLastPara="1" wrap="square" lIns="91425" tIns="91425" rIns="91425" bIns="91425" anchor="ctr" anchorCtr="0">
            <a:noAutofit/>
          </a:bodyPr>
          <a:lstStyle/>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sz="1100" dirty="0">
              <a:solidFill>
                <a:schemeClr val="tx1"/>
              </a:solidFill>
            </a:endParaRPr>
          </a:p>
          <a:p>
            <a:pPr marL="139700" indent="0" algn="just">
              <a:buNone/>
            </a:pPr>
            <a:endParaRPr lang="en-US" dirty="0">
              <a:solidFill>
                <a:schemeClr val="tx1"/>
              </a:solidFill>
            </a:endParaRPr>
          </a:p>
          <a:p>
            <a:pPr marL="139700" indent="0" algn="just">
              <a:buNone/>
            </a:pPr>
            <a:endParaRPr lang="en-US" dirty="0">
              <a:solidFill>
                <a:schemeClr val="tx1"/>
              </a:solidFill>
            </a:endParaRPr>
          </a:p>
          <a:p>
            <a:pPr marL="139700" indent="0" algn="just">
              <a:buNone/>
            </a:pPr>
            <a:endParaRPr lang="en-US" dirty="0">
              <a:solidFill>
                <a:schemeClr val="tx1"/>
              </a:solidFill>
            </a:endParaRPr>
          </a:p>
          <a:p>
            <a:pPr marL="139700" indent="0" algn="just">
              <a:buNone/>
            </a:pPr>
            <a:endParaRPr lang="en-US" sz="1600" dirty="0">
              <a:solidFill>
                <a:schemeClr val="tx1"/>
              </a:solidFill>
            </a:endParaRPr>
          </a:p>
          <a:p>
            <a:pPr marL="139700" indent="0" algn="just">
              <a:buNone/>
            </a:pPr>
            <a:r>
              <a:rPr lang="en-US" sz="1600" b="1" dirty="0">
                <a:solidFill>
                  <a:schemeClr val="tx1"/>
                </a:solidFill>
              </a:rPr>
              <a:t>1. Data Collection and Preprocessing</a:t>
            </a:r>
          </a:p>
          <a:p>
            <a:pPr algn="just"/>
            <a:r>
              <a:rPr lang="en-US" sz="1600" dirty="0">
                <a:solidFill>
                  <a:schemeClr val="tx1"/>
                </a:solidFill>
              </a:rPr>
              <a:t> Collect and preprocess historical customer data, including demographics, browsing behavior, and past purchases. Handle missing values, encode categorical variables, and scale numerical features.</a:t>
            </a:r>
          </a:p>
          <a:p>
            <a:pPr marL="139700" indent="0" algn="just">
              <a:buNone/>
            </a:pPr>
            <a:r>
              <a:rPr lang="en-US" sz="1600" b="1" dirty="0">
                <a:solidFill>
                  <a:schemeClr val="tx1"/>
                </a:solidFill>
              </a:rPr>
              <a:t>2. Split Data</a:t>
            </a:r>
          </a:p>
          <a:p>
            <a:pPr algn="just"/>
            <a:r>
              <a:rPr lang="en-US" sz="1600" dirty="0">
                <a:solidFill>
                  <a:schemeClr val="tx1"/>
                </a:solidFill>
              </a:rPr>
              <a:t>  Split the preprocessed data into training (80%) and testing (20%) sets.</a:t>
            </a:r>
          </a:p>
          <a:p>
            <a:pPr marL="139700" indent="0" algn="just">
              <a:buNone/>
            </a:pPr>
            <a:r>
              <a:rPr lang="en-US" sz="1600" b="1" dirty="0">
                <a:solidFill>
                  <a:schemeClr val="tx1"/>
                </a:solidFill>
              </a:rPr>
              <a:t>3. Build ANN Model</a:t>
            </a:r>
          </a:p>
          <a:p>
            <a:pPr algn="just"/>
            <a:r>
              <a:rPr lang="en-US" sz="1600" dirty="0">
                <a:solidFill>
                  <a:schemeClr val="tx1"/>
                </a:solidFill>
              </a:rPr>
              <a:t> Create a simple ANN model using TensorFlow/</a:t>
            </a:r>
            <a:r>
              <a:rPr lang="en-US" sz="1600" dirty="0" err="1">
                <a:solidFill>
                  <a:schemeClr val="tx1"/>
                </a:solidFill>
              </a:rPr>
              <a:t>Keras</a:t>
            </a:r>
            <a:r>
              <a:rPr lang="en-US" sz="1600" dirty="0">
                <a:solidFill>
                  <a:schemeClr val="tx1"/>
                </a:solidFill>
              </a:rPr>
              <a:t>.</a:t>
            </a:r>
          </a:p>
          <a:p>
            <a:pPr algn="just"/>
            <a:r>
              <a:rPr lang="en-US" sz="1600" dirty="0">
                <a:solidFill>
                  <a:schemeClr val="tx1"/>
                </a:solidFill>
              </a:rPr>
              <a:t>  Design the model with input layer based on feature dimensions, one or more hidden layers with '</a:t>
            </a:r>
            <a:r>
              <a:rPr lang="en-US" sz="1600" dirty="0" err="1">
                <a:solidFill>
                  <a:schemeClr val="tx1"/>
                </a:solidFill>
              </a:rPr>
              <a:t>relu</a:t>
            </a:r>
            <a:r>
              <a:rPr lang="en-US" sz="1600" dirty="0">
                <a:solidFill>
                  <a:schemeClr val="tx1"/>
                </a:solidFill>
              </a:rPr>
              <a:t>' activation, and an output layer with 'sigmoid' activation for binary classification.</a:t>
            </a:r>
          </a:p>
          <a:p>
            <a:pPr marL="139700" indent="0" algn="just">
              <a:buNone/>
            </a:pPr>
            <a:r>
              <a:rPr lang="en-US" dirty="0">
                <a:solidFill>
                  <a:schemeClr val="tx1"/>
                </a:solidFill>
              </a:rPr>
              <a:t>   </a:t>
            </a: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endParaRPr lang="en-US" sz="1200" dirty="0">
              <a:solidFill>
                <a:schemeClr val="tx1"/>
              </a:solidFill>
            </a:endParaRPr>
          </a:p>
          <a:p>
            <a:pPr marL="139700" indent="0" algn="just">
              <a:buNone/>
            </a:pPr>
            <a:r>
              <a:rPr lang="en-US" sz="1200" dirty="0">
                <a:solidFill>
                  <a:schemeClr val="tx1"/>
                </a:solidFill>
              </a:rPr>
              <a:t>- Compile the model with '</a:t>
            </a:r>
            <a:r>
              <a:rPr lang="en-US" sz="1200" dirty="0" err="1">
                <a:solidFill>
                  <a:schemeClr val="tx1"/>
                </a:solidFill>
              </a:rPr>
              <a:t>adam</a:t>
            </a:r>
            <a:r>
              <a:rPr lang="en-US" sz="1200" dirty="0">
                <a:solidFill>
                  <a:schemeClr val="tx1"/>
                </a:solidFill>
              </a:rPr>
              <a:t>' optimizer and '</a:t>
            </a:r>
            <a:r>
              <a:rPr lang="en-US" sz="1200" dirty="0" err="1">
                <a:solidFill>
                  <a:schemeClr val="tx1"/>
                </a:solidFill>
              </a:rPr>
              <a:t>binary_crossentropy</a:t>
            </a:r>
            <a:r>
              <a:rPr lang="en-US" sz="1200" dirty="0">
                <a:solidFill>
                  <a:schemeClr val="tx1"/>
                </a:solidFill>
              </a:rPr>
              <a:t>' loss.</a:t>
            </a:r>
          </a:p>
          <a:p>
            <a:pPr marL="139700" indent="0" algn="just">
              <a:buNone/>
            </a:pPr>
            <a:endParaRPr lang="en-US" sz="1200" dirty="0">
              <a:solidFill>
                <a:schemeClr val="tx1"/>
              </a:solidFill>
            </a:endParaRPr>
          </a:p>
          <a:p>
            <a:pPr marL="139700" indent="0" algn="just">
              <a:buNone/>
            </a:pPr>
            <a:r>
              <a:rPr lang="en-US" sz="1200" dirty="0">
                <a:solidFill>
                  <a:schemeClr val="tx1"/>
                </a:solidFill>
              </a:rPr>
              <a:t>4. **Train Model**:</a:t>
            </a:r>
          </a:p>
          <a:p>
            <a:pPr marL="139700" indent="0" algn="just">
              <a:buNone/>
            </a:pPr>
            <a:r>
              <a:rPr lang="en-US" sz="1200" dirty="0">
                <a:solidFill>
                  <a:schemeClr val="tx1"/>
                </a:solidFill>
              </a:rPr>
              <a:t>   - Train the ANN model on the training data with appropriate hyperparameters (epochs, batch size).</a:t>
            </a:r>
          </a:p>
          <a:p>
            <a:pPr marL="139700" indent="0" algn="just">
              <a:buNone/>
            </a:pPr>
            <a:r>
              <a:rPr lang="en-US" sz="1200" dirty="0">
                <a:solidFill>
                  <a:schemeClr val="tx1"/>
                </a:solidFill>
              </a:rPr>
              <a:t>   - Monitor training performance and adjust hyperparameters to optimize model accuracy.</a:t>
            </a:r>
          </a:p>
          <a:p>
            <a:pPr marL="139700" indent="0" algn="just">
              <a:buNone/>
            </a:pPr>
            <a:endParaRPr lang="en-US" sz="1200" dirty="0">
              <a:solidFill>
                <a:schemeClr val="tx1"/>
              </a:solidFill>
            </a:endParaRPr>
          </a:p>
          <a:p>
            <a:pPr marL="139700" indent="0" algn="just">
              <a:buNone/>
            </a:pPr>
            <a:r>
              <a:rPr lang="en-US" sz="1200" dirty="0">
                <a:solidFill>
                  <a:schemeClr val="tx1"/>
                </a:solidFill>
              </a:rPr>
              <a:t>5. **Evaluate Model**:</a:t>
            </a:r>
          </a:p>
          <a:p>
            <a:pPr marL="139700" indent="0" algn="just">
              <a:buNone/>
            </a:pPr>
            <a:r>
              <a:rPr lang="en-US" sz="1200" dirty="0">
                <a:solidFill>
                  <a:schemeClr val="tx1"/>
                </a:solidFill>
              </a:rPr>
              <a:t>   - Evaluate the trained model using the testing data to assess its performance in predicting purchasing intentions.</a:t>
            </a:r>
          </a:p>
          <a:p>
            <a:pPr marL="139700" indent="0" algn="just">
              <a:buNone/>
            </a:pPr>
            <a:r>
              <a:rPr lang="en-US" sz="1200" dirty="0">
                <a:solidFill>
                  <a:schemeClr val="tx1"/>
                </a:solidFill>
              </a:rPr>
              <a:t>   - Calculate metrics such as accuracy, precision, recall, and F1 score.</a:t>
            </a:r>
          </a:p>
          <a:p>
            <a:pPr marL="139700" indent="0" algn="just">
              <a:buNone/>
            </a:pPr>
            <a:endParaRPr lang="en-US" sz="1200" dirty="0">
              <a:solidFill>
                <a:schemeClr val="tx1"/>
              </a:solidFill>
            </a:endParaRPr>
          </a:p>
          <a:p>
            <a:pPr marL="139700" indent="0" algn="just">
              <a:buNone/>
            </a:pPr>
            <a:r>
              <a:rPr lang="en-US" sz="1200" dirty="0">
                <a:solidFill>
                  <a:schemeClr val="tx1"/>
                </a:solidFill>
              </a:rPr>
              <a:t>6. **Deployment**:</a:t>
            </a:r>
          </a:p>
          <a:p>
            <a:pPr marL="139700" indent="0" algn="just">
              <a:buNone/>
            </a:pPr>
            <a:r>
              <a:rPr lang="en-US" sz="1200" dirty="0">
                <a:solidFill>
                  <a:schemeClr val="tx1"/>
                </a:solidFill>
              </a:rPr>
              <a:t>   - Deploy the trained model in a production environment to predict purchasing intentions for new data.</a:t>
            </a:r>
          </a:p>
          <a:p>
            <a:pPr marL="139700" indent="0" algn="just">
              <a:buNone/>
            </a:pPr>
            <a:r>
              <a:rPr lang="en-US" sz="1200" dirty="0">
                <a:solidFill>
                  <a:schemeClr val="tx1"/>
                </a:solidFill>
              </a:rPr>
              <a:t>   - Integrate the prediction system with existing business processes for decision-making.</a:t>
            </a:r>
          </a:p>
          <a:p>
            <a:pPr marL="139700" indent="0" algn="just">
              <a:buNone/>
            </a:pPr>
            <a:endParaRPr lang="en-US" sz="1200" dirty="0">
              <a:solidFill>
                <a:schemeClr val="tx1"/>
              </a:solidFill>
            </a:endParaRPr>
          </a:p>
          <a:p>
            <a:pPr marL="139700" indent="0" algn="just">
              <a:buNone/>
            </a:pPr>
            <a:r>
              <a:rPr lang="en-US" sz="1200" dirty="0">
                <a:solidFill>
                  <a:schemeClr val="tx1"/>
                </a:solidFill>
              </a:rPr>
              <a:t>This solution focuses on building and training a simple ANN model to predict purchasing intentions based on historical customer data, with a clear emphasis on model evaluation and deployment for practical use.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5868A12-24C7-4B03-B65D-7DE067EAB1D9}"/>
              </a:ext>
            </a:extLst>
          </p:cNvPr>
          <p:cNvSpPr txBox="1"/>
          <p:nvPr/>
        </p:nvSpPr>
        <p:spPr>
          <a:xfrm>
            <a:off x="723013" y="202019"/>
            <a:ext cx="7719237" cy="4524315"/>
          </a:xfrm>
          <a:prstGeom prst="rect">
            <a:avLst/>
          </a:prstGeom>
          <a:noFill/>
        </p:spPr>
        <p:txBody>
          <a:bodyPr wrap="square">
            <a:spAutoFit/>
          </a:bodyPr>
          <a:lstStyle/>
          <a:p>
            <a:pPr marL="139700" indent="0" algn="just">
              <a:buNone/>
            </a:pPr>
            <a:endParaRPr lang="en-US" sz="1700" dirty="0">
              <a:solidFill>
                <a:schemeClr val="tx1"/>
              </a:solidFill>
              <a:latin typeface="Poppins" panose="00000500000000000000" pitchFamily="2" charset="0"/>
              <a:cs typeface="Poppins" panose="00000500000000000000" pitchFamily="2" charset="0"/>
            </a:endParaRPr>
          </a:p>
          <a:p>
            <a:pPr marL="139700" indent="0" algn="just">
              <a:buNone/>
            </a:pPr>
            <a:r>
              <a:rPr lang="en-US" sz="1700" b="1" dirty="0">
                <a:solidFill>
                  <a:schemeClr val="tx1"/>
                </a:solidFill>
                <a:latin typeface="Poppins" panose="00000500000000000000" pitchFamily="2" charset="0"/>
                <a:cs typeface="Poppins" panose="00000500000000000000" pitchFamily="2" charset="0"/>
              </a:rPr>
              <a:t>4. Train Model</a:t>
            </a:r>
          </a:p>
          <a:p>
            <a:pPr marL="425450" indent="-285750" algn="just">
              <a:buFont typeface="Arial" panose="020B0604020202020204" pitchFamily="34" charset="0"/>
              <a:buChar char="•"/>
            </a:pPr>
            <a:r>
              <a:rPr lang="en-US" sz="1700" dirty="0">
                <a:solidFill>
                  <a:schemeClr val="tx1"/>
                </a:solidFill>
                <a:latin typeface="Poppins" panose="00000500000000000000" pitchFamily="2" charset="0"/>
                <a:cs typeface="Poppins" panose="00000500000000000000" pitchFamily="2" charset="0"/>
              </a:rPr>
              <a:t>    Train the ANN model on the training data with appropriate hyperparameters (epochs, batch size).</a:t>
            </a:r>
          </a:p>
          <a:p>
            <a:pPr marL="425450" indent="-285750" algn="just">
              <a:buFont typeface="Arial" panose="020B0604020202020204" pitchFamily="34" charset="0"/>
              <a:buChar char="•"/>
            </a:pPr>
            <a:r>
              <a:rPr lang="en-US" sz="1700" dirty="0">
                <a:solidFill>
                  <a:schemeClr val="tx1"/>
                </a:solidFill>
                <a:latin typeface="Poppins" panose="00000500000000000000" pitchFamily="2" charset="0"/>
                <a:cs typeface="Poppins" panose="00000500000000000000" pitchFamily="2" charset="0"/>
              </a:rPr>
              <a:t>    Monitor training performance and adjust hyperparameters to optimize model accuracy.</a:t>
            </a:r>
          </a:p>
          <a:p>
            <a:pPr marL="139700" indent="0" algn="just">
              <a:buNone/>
            </a:pPr>
            <a:r>
              <a:rPr lang="en-US" sz="1700" b="1" dirty="0">
                <a:solidFill>
                  <a:schemeClr val="tx1"/>
                </a:solidFill>
                <a:latin typeface="Poppins" panose="00000500000000000000" pitchFamily="2" charset="0"/>
                <a:cs typeface="Poppins" panose="00000500000000000000" pitchFamily="2" charset="0"/>
              </a:rPr>
              <a:t>5. Evaluate Mode</a:t>
            </a:r>
          </a:p>
          <a:p>
            <a:pPr marL="425450" indent="-285750" algn="just">
              <a:buFont typeface="Arial" panose="020B0604020202020204" pitchFamily="34" charset="0"/>
              <a:buChar char="•"/>
            </a:pPr>
            <a:r>
              <a:rPr lang="en-US" sz="1700" dirty="0">
                <a:solidFill>
                  <a:schemeClr val="tx1"/>
                </a:solidFill>
                <a:latin typeface="Poppins" panose="00000500000000000000" pitchFamily="2" charset="0"/>
                <a:cs typeface="Poppins" panose="00000500000000000000" pitchFamily="2" charset="0"/>
              </a:rPr>
              <a:t>    Evaluate the trained model using the testing data to assess its performance in predicting purchasing intentions.</a:t>
            </a:r>
          </a:p>
          <a:p>
            <a:pPr marL="139700" indent="0" algn="just">
              <a:buNone/>
            </a:pPr>
            <a:r>
              <a:rPr lang="en-US" sz="1700" dirty="0">
                <a:solidFill>
                  <a:schemeClr val="tx1"/>
                </a:solidFill>
                <a:latin typeface="Poppins" panose="00000500000000000000" pitchFamily="2" charset="0"/>
                <a:cs typeface="Poppins" panose="00000500000000000000" pitchFamily="2" charset="0"/>
              </a:rPr>
              <a:t>   - Calculate metrics such as accuracy, precision, recall, and F1 score.</a:t>
            </a:r>
          </a:p>
          <a:p>
            <a:pPr marL="139700" indent="0" algn="just">
              <a:buNone/>
            </a:pPr>
            <a:r>
              <a:rPr lang="en-US" sz="1700" b="1" dirty="0">
                <a:solidFill>
                  <a:schemeClr val="tx1"/>
                </a:solidFill>
                <a:latin typeface="Poppins" panose="00000500000000000000" pitchFamily="2" charset="0"/>
                <a:cs typeface="Poppins" panose="00000500000000000000" pitchFamily="2" charset="0"/>
              </a:rPr>
              <a:t>6. Deployment</a:t>
            </a:r>
          </a:p>
          <a:p>
            <a:pPr marL="425450" indent="-285750" algn="just">
              <a:buFont typeface="Arial" panose="020B0604020202020204" pitchFamily="34" charset="0"/>
              <a:buChar char="•"/>
            </a:pPr>
            <a:r>
              <a:rPr lang="en-US" sz="1700" dirty="0">
                <a:solidFill>
                  <a:schemeClr val="tx1"/>
                </a:solidFill>
                <a:latin typeface="Poppins" panose="00000500000000000000" pitchFamily="2" charset="0"/>
                <a:cs typeface="Poppins" panose="00000500000000000000" pitchFamily="2" charset="0"/>
              </a:rPr>
              <a:t>    Deploy the trained model in a production environment to predict purchasing intentions for new data.</a:t>
            </a:r>
          </a:p>
          <a:p>
            <a:pPr marL="425450" indent="-285750" algn="just">
              <a:buFont typeface="Arial" panose="020B0604020202020204" pitchFamily="34" charset="0"/>
              <a:buChar char="•"/>
            </a:pPr>
            <a:r>
              <a:rPr lang="en-US" sz="1700" dirty="0">
                <a:solidFill>
                  <a:schemeClr val="tx1"/>
                </a:solidFill>
                <a:latin typeface="Poppins" panose="00000500000000000000" pitchFamily="2" charset="0"/>
                <a:cs typeface="Poppins" panose="00000500000000000000" pitchFamily="2" charset="0"/>
              </a:rPr>
              <a:t>   Integrate the prediction system with existing business processes for decision-making.</a:t>
            </a:r>
          </a:p>
          <a:p>
            <a:pPr marL="139700" indent="0" algn="just">
              <a:buNone/>
            </a:pPr>
            <a:endParaRPr lang="en-US" sz="16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752142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297712" y="-435935"/>
            <a:ext cx="6752789" cy="186069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SYSTEM APPROACH</a:t>
            </a:r>
            <a:endParaRPr dirty="0"/>
          </a:p>
        </p:txBody>
      </p:sp>
      <p:sp>
        <p:nvSpPr>
          <p:cNvPr id="5" name="TextBox 4">
            <a:extLst>
              <a:ext uri="{FF2B5EF4-FFF2-40B4-BE49-F238E27FC236}">
                <a16:creationId xmlns:a16="http://schemas.microsoft.com/office/drawing/2014/main" id="{846F9CC6-BDC1-4FC0-BDBE-CE08B379A6BA}"/>
              </a:ext>
            </a:extLst>
          </p:cNvPr>
          <p:cNvSpPr txBox="1"/>
          <p:nvPr/>
        </p:nvSpPr>
        <p:spPr>
          <a:xfrm>
            <a:off x="297712" y="478466"/>
            <a:ext cx="8782493" cy="4893647"/>
          </a:xfrm>
          <a:prstGeom prst="rect">
            <a:avLst/>
          </a:prstGeom>
          <a:noFill/>
        </p:spPr>
        <p:txBody>
          <a:bodyPr wrap="square">
            <a:spAutoFit/>
          </a:bodyPr>
          <a:lstStyle/>
          <a:p>
            <a:endParaRPr lang="en-US" dirty="0"/>
          </a:p>
          <a:p>
            <a:endParaRPr lang="en-US" dirty="0"/>
          </a:p>
          <a:p>
            <a:r>
              <a:rPr lang="en-US" sz="1500" b="1" dirty="0">
                <a:latin typeface="Poppins" panose="00000500000000000000" pitchFamily="2" charset="0"/>
                <a:cs typeface="Poppins" panose="00000500000000000000" pitchFamily="2" charset="0"/>
              </a:rPr>
              <a:t>1. Define Objectives</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Clearly define the objectives of the purchasing intention prediction system, such as increasing sales, improving customer targeting, or optimizing marketing strategies.</a:t>
            </a:r>
            <a:endParaRPr lang="en-US" sz="1500" b="1" dirty="0">
              <a:latin typeface="Poppins" panose="00000500000000000000" pitchFamily="2" charset="0"/>
              <a:cs typeface="Poppins" panose="00000500000000000000" pitchFamily="2" charset="0"/>
            </a:endParaRPr>
          </a:p>
          <a:p>
            <a:r>
              <a:rPr lang="en-US" sz="1500" b="1" dirty="0">
                <a:latin typeface="Poppins" panose="00000500000000000000" pitchFamily="2" charset="0"/>
                <a:cs typeface="Poppins" panose="00000500000000000000" pitchFamily="2" charset="0"/>
              </a:rPr>
              <a:t>2. Data Collection</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Gather historical data related to customer behavior, including demographics, browsing activity, past purchases, cart abandonment rates, and any other relevant data points.</a:t>
            </a:r>
            <a:endParaRPr lang="en-US" sz="1500" b="1" dirty="0">
              <a:latin typeface="Poppins" panose="00000500000000000000" pitchFamily="2" charset="0"/>
              <a:cs typeface="Poppins" panose="00000500000000000000" pitchFamily="2" charset="0"/>
            </a:endParaRPr>
          </a:p>
          <a:p>
            <a:r>
              <a:rPr lang="en-US" sz="1500" b="1" dirty="0">
                <a:latin typeface="Poppins" panose="00000500000000000000" pitchFamily="2" charset="0"/>
                <a:cs typeface="Poppins" panose="00000500000000000000" pitchFamily="2" charset="0"/>
              </a:rPr>
              <a:t>3. Data Preprocessing</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Preprocess the collected data by handling missing values, encoding categorical variables, and scaling numerical features as necessary.</a:t>
            </a:r>
          </a:p>
          <a:p>
            <a:r>
              <a:rPr lang="en-US" sz="1500" b="1" dirty="0">
                <a:latin typeface="Poppins" panose="00000500000000000000" pitchFamily="2" charset="0"/>
                <a:cs typeface="Poppins" panose="00000500000000000000" pitchFamily="2" charset="0"/>
              </a:rPr>
              <a:t>4. Feature Engineering</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Extract meaningful features from the data that can be used to predict purchasing intentions. This may involve creating new features or transforming existing ones.</a:t>
            </a:r>
          </a:p>
          <a:p>
            <a:r>
              <a:rPr lang="en-US" sz="1500" b="1" dirty="0">
                <a:latin typeface="Poppins" panose="00000500000000000000" pitchFamily="2" charset="0"/>
                <a:cs typeface="Poppins" panose="00000500000000000000" pitchFamily="2" charset="0"/>
              </a:rPr>
              <a:t>5. Model Selection</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Choose an appropriate machine learning model for purchasing intention prediction. In this case, we'll focus on Artificial Neural Networks (ANNs) due to their ability to capture complex patterns in data.</a:t>
            </a:r>
          </a:p>
          <a:p>
            <a:endParaRPr lang="en-US" sz="1500" dirty="0">
              <a:latin typeface="Poppins" panose="00000500000000000000" pitchFamily="2" charset="0"/>
              <a:cs typeface="Poppins" panose="00000500000000000000" pitchFamily="2" charset="0"/>
            </a:endParaRP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5"/>
        <p:cNvGrpSpPr/>
        <p:nvPr/>
      </p:nvGrpSpPr>
      <p:grpSpPr>
        <a:xfrm>
          <a:off x="0" y="0"/>
          <a:ext cx="0" cy="0"/>
          <a:chOff x="0" y="0"/>
          <a:chExt cx="0" cy="0"/>
        </a:xfrm>
      </p:grpSpPr>
      <p:sp>
        <p:nvSpPr>
          <p:cNvPr id="4" name="TextBox 3">
            <a:extLst>
              <a:ext uri="{FF2B5EF4-FFF2-40B4-BE49-F238E27FC236}">
                <a16:creationId xmlns:a16="http://schemas.microsoft.com/office/drawing/2014/main" id="{57410D0C-526C-4834-ADFE-F312D8AF0570}"/>
              </a:ext>
            </a:extLst>
          </p:cNvPr>
          <p:cNvSpPr txBox="1"/>
          <p:nvPr/>
        </p:nvSpPr>
        <p:spPr>
          <a:xfrm>
            <a:off x="170121" y="-95693"/>
            <a:ext cx="7581014" cy="5370701"/>
          </a:xfrm>
          <a:prstGeom prst="rect">
            <a:avLst/>
          </a:prstGeom>
          <a:noFill/>
        </p:spPr>
        <p:txBody>
          <a:bodyPr wrap="square">
            <a:spAutoFit/>
          </a:bodyPr>
          <a:lstStyle/>
          <a:p>
            <a:endParaRPr lang="en-US" dirty="0"/>
          </a:p>
          <a:p>
            <a:r>
              <a:rPr lang="en-US" sz="1500" b="1" dirty="0">
                <a:latin typeface="Poppins" panose="00000500000000000000" pitchFamily="2" charset="0"/>
                <a:cs typeface="Poppins" panose="00000500000000000000" pitchFamily="2" charset="0"/>
              </a:rPr>
              <a:t>6. ANN Model Development</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Design and build an ANN model using libraries like TensorFlow/</a:t>
            </a:r>
            <a:r>
              <a:rPr lang="en-US" sz="1500" dirty="0" err="1">
                <a:latin typeface="Poppins" panose="00000500000000000000" pitchFamily="2" charset="0"/>
                <a:cs typeface="Poppins" panose="00000500000000000000" pitchFamily="2" charset="0"/>
              </a:rPr>
              <a:t>Keras</a:t>
            </a:r>
            <a:r>
              <a:rPr lang="en-US" sz="1500" dirty="0">
                <a:latin typeface="Poppins" panose="00000500000000000000" pitchFamily="2" charset="0"/>
                <a:cs typeface="Poppins" panose="00000500000000000000" pitchFamily="2" charset="0"/>
              </a:rPr>
              <a:t> in Python.</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Compile the model with suitable optimizer, loss function, and metrics for binary classification (e.g., Adam optimizer, </a:t>
            </a:r>
            <a:r>
              <a:rPr lang="en-US" sz="1500" dirty="0" err="1">
                <a:latin typeface="Poppins" panose="00000500000000000000" pitchFamily="2" charset="0"/>
                <a:cs typeface="Poppins" panose="00000500000000000000" pitchFamily="2" charset="0"/>
              </a:rPr>
              <a:t>binary_crossentropy</a:t>
            </a:r>
            <a:r>
              <a:rPr lang="en-US" sz="1500" dirty="0">
                <a:latin typeface="Poppins" panose="00000500000000000000" pitchFamily="2" charset="0"/>
                <a:cs typeface="Poppins" panose="00000500000000000000" pitchFamily="2" charset="0"/>
              </a:rPr>
              <a:t> loss).</a:t>
            </a:r>
          </a:p>
          <a:p>
            <a:r>
              <a:rPr lang="en-US" sz="1500" b="1" dirty="0">
                <a:latin typeface="Poppins" panose="00000500000000000000" pitchFamily="2" charset="0"/>
                <a:cs typeface="Poppins" panose="00000500000000000000" pitchFamily="2" charset="0"/>
              </a:rPr>
              <a:t>7. Model Training</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Train the ANN model using the training data. Experiment with different hyperparameters (e.g., learning rate, batch size, epochs) to optimize model performance.</a:t>
            </a:r>
          </a:p>
          <a:p>
            <a:r>
              <a:rPr lang="en-US" sz="1500" b="1" dirty="0">
                <a:latin typeface="Poppins" panose="00000500000000000000" pitchFamily="2" charset="0"/>
                <a:cs typeface="Poppins" panose="00000500000000000000" pitchFamily="2" charset="0"/>
              </a:rPr>
              <a:t>8. Model Evaluation</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Evaluate the trained ANN model using the testing data to assess its performance in predicting purchasing intentions.</a:t>
            </a:r>
          </a:p>
          <a:p>
            <a:r>
              <a:rPr lang="en-US" sz="1500" b="1" dirty="0">
                <a:latin typeface="Poppins" panose="00000500000000000000" pitchFamily="2" charset="0"/>
                <a:cs typeface="Poppins" panose="00000500000000000000" pitchFamily="2" charset="0"/>
              </a:rPr>
              <a:t>9. Deployment and Integration</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Once satisfied with the model's performance, deploy it in a production environment to predict purchasing intentions for new data.</a:t>
            </a:r>
          </a:p>
          <a:p>
            <a:r>
              <a:rPr lang="en-US" sz="1500" b="1" dirty="0">
                <a:latin typeface="Poppins" panose="00000500000000000000" pitchFamily="2" charset="0"/>
                <a:cs typeface="Poppins" panose="00000500000000000000" pitchFamily="2" charset="0"/>
              </a:rPr>
              <a:t>10. Monitoring and Maintenance</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Continuously monitor the prediction system's performance and update the model periodically to adapt to changing customer behavior and market trends.</a:t>
            </a:r>
          </a:p>
          <a:p>
            <a:pPr marL="285750" indent="-285750">
              <a:buFont typeface="Arial" panose="020B0604020202020204" pitchFamily="34" charset="0"/>
              <a:buChar char="•"/>
            </a:pPr>
            <a:r>
              <a:rPr lang="en-US" sz="1500" dirty="0">
                <a:latin typeface="Poppins" panose="00000500000000000000" pitchFamily="2" charset="0"/>
                <a:cs typeface="Poppins" panose="00000500000000000000" pitchFamily="2" charset="0"/>
              </a:rPr>
              <a:t>    Collect feedback and iterate on the system to improve accuracy and relevance over time.</a:t>
            </a: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6"/>
          <p:cNvSpPr txBox="1">
            <a:spLocks noGrp="1"/>
          </p:cNvSpPr>
          <p:nvPr>
            <p:ph type="title"/>
          </p:nvPr>
        </p:nvSpPr>
        <p:spPr>
          <a:xfrm>
            <a:off x="5803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ALGORITHM</a:t>
            </a:r>
            <a:endParaRPr dirty="0"/>
          </a:p>
        </p:txBody>
      </p:sp>
      <p:sp>
        <p:nvSpPr>
          <p:cNvPr id="27" name="Rectangle 26"/>
          <p:cNvSpPr/>
          <p:nvPr/>
        </p:nvSpPr>
        <p:spPr>
          <a:xfrm>
            <a:off x="850900" y="963300"/>
            <a:ext cx="7556500" cy="4031873"/>
          </a:xfrm>
          <a:prstGeom prst="rect">
            <a:avLst/>
          </a:prstGeom>
        </p:spPr>
        <p:txBody>
          <a:bodyPr wrap="square">
            <a:spAutoFit/>
          </a:bodyPr>
          <a:lstStyle/>
          <a:p>
            <a:pPr algn="just"/>
            <a:r>
              <a:rPr lang="en-US" sz="1600" dirty="0">
                <a:solidFill>
                  <a:srgbClr val="0D0D0D"/>
                </a:solidFill>
                <a:latin typeface="Söhne"/>
              </a:rPr>
              <a:t>1.Initialize ANN:</a:t>
            </a:r>
          </a:p>
          <a:p>
            <a:pPr algn="just"/>
            <a:r>
              <a:rPr lang="en-US" sz="1600" dirty="0">
                <a:solidFill>
                  <a:srgbClr val="0D0D0D"/>
                </a:solidFill>
                <a:latin typeface="Söhne"/>
              </a:rPr>
              <a:t>  - Input layer with neurons based on feature dimensions</a:t>
            </a:r>
          </a:p>
          <a:p>
            <a:pPr algn="just"/>
            <a:r>
              <a:rPr lang="en-US" sz="1600" dirty="0">
                <a:solidFill>
                  <a:srgbClr val="0D0D0D"/>
                </a:solidFill>
                <a:latin typeface="Söhne"/>
              </a:rPr>
              <a:t>  - Hidden layers with neurons and activation functions (e.g., '</a:t>
            </a:r>
            <a:r>
              <a:rPr lang="en-US" sz="1600" dirty="0" err="1">
                <a:solidFill>
                  <a:srgbClr val="0D0D0D"/>
                </a:solidFill>
                <a:latin typeface="Söhne"/>
              </a:rPr>
              <a:t>relu</a:t>
            </a:r>
            <a:r>
              <a:rPr lang="en-US" sz="1600" dirty="0">
                <a:solidFill>
                  <a:srgbClr val="0D0D0D"/>
                </a:solidFill>
                <a:latin typeface="Söhne"/>
              </a:rPr>
              <a:t>')</a:t>
            </a:r>
          </a:p>
          <a:p>
            <a:pPr algn="just"/>
            <a:r>
              <a:rPr lang="en-US" sz="1600" dirty="0">
                <a:solidFill>
                  <a:srgbClr val="0D0D0D"/>
                </a:solidFill>
                <a:latin typeface="Söhne"/>
              </a:rPr>
              <a:t>  - Output layer with 1 neuron and sigmoid activation for binary classification</a:t>
            </a:r>
          </a:p>
          <a:p>
            <a:pPr algn="just"/>
            <a:r>
              <a:rPr lang="en-US" sz="1600" dirty="0">
                <a:solidFill>
                  <a:srgbClr val="0D0D0D"/>
                </a:solidFill>
                <a:latin typeface="Söhne"/>
              </a:rPr>
              <a:t>2.Compile ANN:</a:t>
            </a:r>
          </a:p>
          <a:p>
            <a:pPr algn="just"/>
            <a:r>
              <a:rPr lang="en-US" sz="1600" dirty="0">
                <a:solidFill>
                  <a:srgbClr val="0D0D0D"/>
                </a:solidFill>
                <a:latin typeface="Söhne"/>
              </a:rPr>
              <a:t>  - Choose optimizer (e.g., Adam)</a:t>
            </a:r>
          </a:p>
          <a:p>
            <a:pPr algn="just"/>
            <a:r>
              <a:rPr lang="en-US" sz="1600" dirty="0">
                <a:solidFill>
                  <a:srgbClr val="0D0D0D"/>
                </a:solidFill>
                <a:latin typeface="Söhne"/>
              </a:rPr>
              <a:t>  - Select loss function (e.g., </a:t>
            </a:r>
            <a:r>
              <a:rPr lang="en-US" sz="1600" dirty="0" err="1">
                <a:solidFill>
                  <a:srgbClr val="0D0D0D"/>
                </a:solidFill>
                <a:latin typeface="Söhne"/>
              </a:rPr>
              <a:t>binary_crossentropy</a:t>
            </a:r>
            <a:r>
              <a:rPr lang="en-US" sz="1600" dirty="0">
                <a:solidFill>
                  <a:srgbClr val="0D0D0D"/>
                </a:solidFill>
                <a:latin typeface="Söhne"/>
              </a:rPr>
              <a:t>)</a:t>
            </a:r>
          </a:p>
          <a:p>
            <a:pPr algn="just"/>
            <a:r>
              <a:rPr lang="en-US" sz="1600" dirty="0">
                <a:solidFill>
                  <a:srgbClr val="0D0D0D"/>
                </a:solidFill>
                <a:latin typeface="Söhne"/>
              </a:rPr>
              <a:t>  - Define evaluation metric (e.g., accuracy)</a:t>
            </a:r>
          </a:p>
          <a:p>
            <a:pPr algn="just"/>
            <a:r>
              <a:rPr lang="en-US" sz="1600" dirty="0">
                <a:solidFill>
                  <a:srgbClr val="0D0D0D"/>
                </a:solidFill>
                <a:latin typeface="Söhne"/>
              </a:rPr>
              <a:t>3.for each epoch in epochs:</a:t>
            </a:r>
          </a:p>
          <a:p>
            <a:pPr algn="just"/>
            <a:r>
              <a:rPr lang="en-US" sz="1600" dirty="0">
                <a:solidFill>
                  <a:srgbClr val="0D0D0D"/>
                </a:solidFill>
                <a:latin typeface="Söhne"/>
              </a:rPr>
              <a:t>  - Forward pass: Compute predictions using training data</a:t>
            </a:r>
          </a:p>
          <a:p>
            <a:pPr algn="just"/>
            <a:r>
              <a:rPr lang="en-US" sz="1600" dirty="0">
                <a:solidFill>
                  <a:srgbClr val="0D0D0D"/>
                </a:solidFill>
                <a:latin typeface="Söhne"/>
              </a:rPr>
              <a:t>  - Calculate loss using the selected loss function</a:t>
            </a:r>
          </a:p>
          <a:p>
            <a:pPr algn="just"/>
            <a:r>
              <a:rPr lang="en-US" sz="1600" dirty="0">
                <a:solidFill>
                  <a:srgbClr val="0D0D0D"/>
                </a:solidFill>
                <a:latin typeface="Söhne"/>
              </a:rPr>
              <a:t>  - Backward pass: Update weights based on the optimizer and loss</a:t>
            </a:r>
          </a:p>
          <a:p>
            <a:pPr algn="just"/>
            <a:r>
              <a:rPr lang="en-US" sz="1600" dirty="0">
                <a:solidFill>
                  <a:srgbClr val="0D0D0D"/>
                </a:solidFill>
                <a:latin typeface="Söhne"/>
              </a:rPr>
              <a:t>4.Evaluate the trained model using testing data:</a:t>
            </a:r>
          </a:p>
          <a:p>
            <a:pPr algn="just"/>
            <a:r>
              <a:rPr lang="en-US" sz="1600" dirty="0">
                <a:solidFill>
                  <a:srgbClr val="0D0D0D"/>
                </a:solidFill>
                <a:latin typeface="Söhne"/>
              </a:rPr>
              <a:t>  - Compute metrics like accuracy, precision, recall, and F1 score</a:t>
            </a:r>
          </a:p>
          <a:p>
            <a:pPr algn="just"/>
            <a:r>
              <a:rPr lang="en-US" sz="1600" dirty="0">
                <a:solidFill>
                  <a:srgbClr val="0D0D0D"/>
                </a:solidFill>
                <a:latin typeface="Söhne"/>
              </a:rPr>
              <a:t>  - Analyze model performance and adjust hyperparameters if needed</a:t>
            </a:r>
          </a:p>
          <a:p>
            <a:pPr algn="just"/>
            <a:endParaRPr lang="en-US" sz="1600" dirty="0">
              <a:solidFill>
                <a:srgbClr val="0D0D0D"/>
              </a:solidFill>
              <a:latin typeface="Söhn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9"/>
        <p:cNvGrpSpPr/>
        <p:nvPr/>
      </p:nvGrpSpPr>
      <p:grpSpPr>
        <a:xfrm>
          <a:off x="0" y="0"/>
          <a:ext cx="0" cy="0"/>
          <a:chOff x="0" y="0"/>
          <a:chExt cx="0" cy="0"/>
        </a:xfrm>
      </p:grpSpPr>
      <p:sp>
        <p:nvSpPr>
          <p:cNvPr id="9" name="Google Shape;351;p46"/>
          <p:cNvSpPr txBox="1">
            <a:spLocks noGrp="1"/>
          </p:cNvSpPr>
          <p:nvPr>
            <p:ph type="title"/>
          </p:nvPr>
        </p:nvSpPr>
        <p:spPr>
          <a:xfrm>
            <a:off x="622300" y="825307"/>
            <a:ext cx="32258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300" dirty="0"/>
              <a:t>DEPLOYMENT</a:t>
            </a:r>
            <a:endParaRPr sz="3300" dirty="0"/>
          </a:p>
        </p:txBody>
      </p:sp>
      <p:sp>
        <p:nvSpPr>
          <p:cNvPr id="5" name="TextBox 4">
            <a:extLst>
              <a:ext uri="{FF2B5EF4-FFF2-40B4-BE49-F238E27FC236}">
                <a16:creationId xmlns:a16="http://schemas.microsoft.com/office/drawing/2014/main" id="{3F02E127-EAE1-4F22-99D5-3F94CDB09D00}"/>
              </a:ext>
            </a:extLst>
          </p:cNvPr>
          <p:cNvSpPr txBox="1"/>
          <p:nvPr/>
        </p:nvSpPr>
        <p:spPr>
          <a:xfrm>
            <a:off x="0" y="1318437"/>
            <a:ext cx="6865973" cy="3385542"/>
          </a:xfrm>
          <a:prstGeom prst="rect">
            <a:avLst/>
          </a:prstGeom>
          <a:noFill/>
        </p:spPr>
        <p:txBody>
          <a:bodyPr wrap="square">
            <a:spAutoFit/>
          </a:bodyPr>
          <a:lstStyle/>
          <a:p>
            <a:endParaRPr lang="en-US" sz="2000" b="0" i="0" dirty="0">
              <a:solidFill>
                <a:srgbClr val="0D0D0D"/>
              </a:solidFill>
              <a:effectLst/>
              <a:latin typeface="Söhne"/>
            </a:endParaRPr>
          </a:p>
          <a:p>
            <a:pPr marL="742950" lvl="1" indent="-285750">
              <a:buFont typeface="+mj-lt"/>
              <a:buAutoNum type="arabicPeriod"/>
            </a:pPr>
            <a:r>
              <a:rPr lang="en-US" sz="2000" b="0" i="0" dirty="0">
                <a:solidFill>
                  <a:srgbClr val="0D0D0D"/>
                </a:solidFill>
                <a:effectLst/>
                <a:latin typeface="Söhne"/>
              </a:rPr>
              <a:t>Deploy the trained model in a production environment for real-time predictions.</a:t>
            </a:r>
          </a:p>
          <a:p>
            <a:pPr marL="742950" lvl="1" indent="-285750">
              <a:buFont typeface="+mj-lt"/>
              <a:buAutoNum type="arabicPeriod"/>
            </a:pPr>
            <a:r>
              <a:rPr lang="en-US" sz="2000" b="0" i="0" dirty="0">
                <a:solidFill>
                  <a:srgbClr val="0D0D0D"/>
                </a:solidFill>
                <a:effectLst/>
                <a:latin typeface="Söhne"/>
              </a:rPr>
              <a:t>Integrate the prediction system with business applications or workflows.</a:t>
            </a:r>
            <a:endParaRPr lang="en-US" b="0" i="0" dirty="0">
              <a:solidFill>
                <a:srgbClr val="0D0D0D"/>
              </a:solidFill>
              <a:effectLst/>
              <a:latin typeface="Söhne"/>
            </a:endParaRPr>
          </a:p>
          <a:p>
            <a:pPr marL="742950" lvl="1" indent="-285750" algn="l">
              <a:buFont typeface="+mj-lt"/>
              <a:buAutoNum type="arabicPeriod"/>
            </a:pPr>
            <a:r>
              <a:rPr lang="en-US" sz="2000" b="0" i="0" dirty="0">
                <a:solidFill>
                  <a:srgbClr val="0D0D0D"/>
                </a:solidFill>
                <a:effectLst/>
                <a:latin typeface="Söhne"/>
              </a:rPr>
              <a:t>Ensure that the deployed model can handle high volumes of requests efficiently. Consider using load balancing, caching mechanisms, and scaling strategies to optimize performance.</a:t>
            </a:r>
          </a:p>
          <a:p>
            <a:br>
              <a:rPr lang="en-US" dirty="0"/>
            </a:br>
            <a:endParaRPr lang="en-US" sz="2000" b="0" i="0" dirty="0">
              <a:solidFill>
                <a:srgbClr val="0D0D0D"/>
              </a:solidFill>
              <a:effectLst/>
              <a:latin typeface="Söhne"/>
            </a:endParaRPr>
          </a:p>
        </p:txBody>
      </p:sp>
    </p:spTree>
  </p:cSld>
  <p:clrMapOvr>
    <a:masterClrMapping/>
  </p:clrMapOvr>
</p:sld>
</file>

<file path=ppt/theme/theme1.xml><?xml version="1.0" encoding="utf-8"?>
<a:theme xmlns:a="http://schemas.openxmlformats.org/drawingml/2006/main" name="Difference Between Cryptocurrency and Stocks by Slidesgo">
  <a:themeElements>
    <a:clrScheme name="Simple Light">
      <a:dk1>
        <a:srgbClr val="313131"/>
      </a:dk1>
      <a:lt1>
        <a:srgbClr val="FFFFFF"/>
      </a:lt1>
      <a:dk2>
        <a:srgbClr val="D8867B"/>
      </a:dk2>
      <a:lt2>
        <a:srgbClr val="7DBBBF"/>
      </a:lt2>
      <a:accent1>
        <a:srgbClr val="FFF27B"/>
      </a:accent1>
      <a:accent2>
        <a:srgbClr val="B1CB7C"/>
      </a:accent2>
      <a:accent3>
        <a:srgbClr val="F6F6F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356</TotalTime>
  <Words>1693</Words>
  <Application>Microsoft Office PowerPoint</Application>
  <PresentationFormat>On-screen Show (16:9)</PresentationFormat>
  <Paragraphs>196</Paragraphs>
  <Slides>14</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Poppins SemiBold</vt:lpstr>
      <vt:lpstr>system-ui</vt:lpstr>
      <vt:lpstr>Söhne</vt:lpstr>
      <vt:lpstr>Poppins</vt:lpstr>
      <vt:lpstr>Arial</vt:lpstr>
      <vt:lpstr>Arial Unicode MS</vt:lpstr>
      <vt:lpstr>Difference Between Cryptocurrency and Stocks by Slidesgo</vt:lpstr>
      <vt:lpstr>Purchasing Intention Prediction Using ANN</vt:lpstr>
      <vt:lpstr>OUTLINE</vt:lpstr>
      <vt:lpstr>PROBLEM STATEMENT</vt:lpstr>
      <vt:lpstr>PROPOSED SOLUTION</vt:lpstr>
      <vt:lpstr>PowerPoint Presentation</vt:lpstr>
      <vt:lpstr>SYSTEM APPROACH</vt:lpstr>
      <vt:lpstr>PowerPoint Presentation</vt:lpstr>
      <vt:lpstr>ALGORITHM</vt:lpstr>
      <vt:lpstr>DEPLOYMENT</vt:lpstr>
      <vt:lpstr>RESULTS</vt:lpstr>
      <vt:lpstr>PowerPoint Presentation</vt:lpstr>
      <vt:lpstr>OUTPUT</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Image Colourization using GAN</dc:title>
  <dc:creator>ELCOT</dc:creator>
  <cp:lastModifiedBy>ELCOT</cp:lastModifiedBy>
  <cp:revision>11</cp:revision>
  <dcterms:modified xsi:type="dcterms:W3CDTF">2024-04-06T07:14:13Z</dcterms:modified>
</cp:coreProperties>
</file>